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notesMasterIdLst>
    <p:notesMasterId r:id="rId39"/>
  </p:notesMasterIdLst>
  <p:sldIdLst>
    <p:sldId id="270" r:id="rId4"/>
    <p:sldId id="320" r:id="rId5"/>
    <p:sldId id="2366" r:id="rId6"/>
    <p:sldId id="278" r:id="rId7"/>
    <p:sldId id="2367" r:id="rId8"/>
    <p:sldId id="299" r:id="rId9"/>
    <p:sldId id="2368" r:id="rId10"/>
    <p:sldId id="283" r:id="rId11"/>
    <p:sldId id="2374" r:id="rId12"/>
    <p:sldId id="2373" r:id="rId13"/>
    <p:sldId id="2369" r:id="rId14"/>
    <p:sldId id="2375" r:id="rId15"/>
    <p:sldId id="2376" r:id="rId16"/>
    <p:sldId id="2377" r:id="rId17"/>
    <p:sldId id="2378" r:id="rId18"/>
    <p:sldId id="2379" r:id="rId19"/>
    <p:sldId id="2380" r:id="rId20"/>
    <p:sldId id="2370" r:id="rId21"/>
    <p:sldId id="2393" r:id="rId22"/>
    <p:sldId id="2394" r:id="rId23"/>
    <p:sldId id="2395" r:id="rId24"/>
    <p:sldId id="2398" r:id="rId25"/>
    <p:sldId id="2397" r:id="rId26"/>
    <p:sldId id="2399" r:id="rId27"/>
    <p:sldId id="2371" r:id="rId28"/>
    <p:sldId id="2387" r:id="rId29"/>
    <p:sldId id="2388" r:id="rId30"/>
    <p:sldId id="2389" r:id="rId31"/>
    <p:sldId id="2390" r:id="rId32"/>
    <p:sldId id="2391" r:id="rId33"/>
    <p:sldId id="2392" r:id="rId34"/>
    <p:sldId id="2396" r:id="rId35"/>
    <p:sldId id="2372" r:id="rId36"/>
    <p:sldId id="2382" r:id="rId37"/>
    <p:sldId id="316"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5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566" autoAdjust="0"/>
    <p:restoredTop sz="94660"/>
  </p:normalViewPr>
  <p:slideViewPr>
    <p:cSldViewPr snapToGrid="0" showGuides="1">
      <p:cViewPr varScale="1">
        <p:scale>
          <a:sx n="86" d="100"/>
          <a:sy n="86" d="100"/>
        </p:scale>
        <p:origin x="763" y="62"/>
      </p:cViewPr>
      <p:guideLst>
        <p:guide orient="horz" pos="2352"/>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ableStyles" Target="tableStyles.xml"/></Relationships>
</file>

<file path=ppt/media/hdphoto1.wdp>
</file>

<file path=ppt/media/image1.jpg>
</file>

<file path=ppt/media/image10.jpg>
</file>

<file path=ppt/media/image11.png>
</file>

<file path=ppt/media/image12.jpg>
</file>

<file path=ppt/media/image13.jpg>
</file>

<file path=ppt/media/image14.jpg>
</file>

<file path=ppt/media/image15.png>
</file>

<file path=ppt/media/image16.jpg>
</file>

<file path=ppt/media/image17.jpg>
</file>

<file path=ppt/media/image18.jp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jpg>
</file>

<file path=ppt/media/image44.jpg>
</file>

<file path=ppt/media/image45.png>
</file>

<file path=ppt/media/image46.jpeg>
</file>

<file path=ppt/media/image47.png>
</file>

<file path=ppt/media/image48.png>
</file>

<file path=ppt/media/image49.png>
</file>

<file path=ppt/media/image5.jpg>
</file>

<file path=ppt/media/image50.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40334B-8EC5-4605-BAB8-A2ABBB6B4FBE}" type="datetimeFigureOut">
              <a:rPr lang="en-US" smtClean="0"/>
              <a:t>1/15/2020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7CCD9C-E64A-4E88-8677-973E6011DF7D}" type="slidenum">
              <a:rPr lang="en-US" smtClean="0"/>
              <a:t>‹#›</a:t>
            </a:fld>
            <a:endParaRPr lang="en-US"/>
          </a:p>
        </p:txBody>
      </p:sp>
    </p:spTree>
    <p:extLst>
      <p:ext uri="{BB962C8B-B14F-4D97-AF65-F5344CB8AC3E}">
        <p14:creationId xmlns:p14="http://schemas.microsoft.com/office/powerpoint/2010/main" val="818902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3</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1065760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5</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1791302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7</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1302722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11</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23545302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18</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1762652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25</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334788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33</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a:t>
            </a:r>
            <a:r>
              <a:rPr lang="en-US" sz="2400" b="0" i="0" kern="1200" dirty="0" err="1">
                <a:solidFill>
                  <a:schemeClr val="tx1"/>
                </a:solidFill>
                <a:effectLst/>
                <a:latin typeface="Open Sans Light" charset="0"/>
                <a:ea typeface="+mn-ea"/>
                <a:cs typeface="+mn-cs"/>
              </a:rPr>
              <a:t>bhf</a:t>
            </a:r>
            <a:r>
              <a:rPr lang="en-US" sz="2400" b="0" i="0" kern="1200" dirty="0">
                <a:solidFill>
                  <a:schemeClr val="tx1"/>
                </a:solidFill>
                <a:effectLst/>
                <a:latin typeface="Open Sans Light" charset="0"/>
                <a:ea typeface="+mn-ea"/>
                <a:cs typeface="+mn-cs"/>
              </a:rPr>
              <a:t> main goal is to be connected to their customers and able to provide them with the best financial decisions and that by managing its data and incorporate it into its business and professional practices. Our main mission in this project is to help </a:t>
            </a:r>
            <a:r>
              <a:rPr lang="en-US" sz="2400" b="0" i="0" kern="1200" dirty="0" err="1">
                <a:solidFill>
                  <a:schemeClr val="tx1"/>
                </a:solidFill>
                <a:effectLst/>
                <a:latin typeface="Open Sans Light" charset="0"/>
                <a:ea typeface="+mn-ea"/>
                <a:cs typeface="+mn-cs"/>
              </a:rPr>
              <a:t>Oddo</a:t>
            </a:r>
            <a:r>
              <a:rPr lang="en-US" sz="2400" b="0" i="0" kern="1200" dirty="0">
                <a:solidFill>
                  <a:schemeClr val="tx1"/>
                </a:solidFill>
                <a:effectLst/>
                <a:latin typeface="Open Sans Light" charset="0"/>
                <a:ea typeface="+mn-ea"/>
                <a:cs typeface="+mn-cs"/>
              </a:rPr>
              <a:t> make those decisions by presenting prediction values for its customers by analyzing and interpreting the provided data in order to help it reach better decisions.</a:t>
            </a:r>
            <a:endParaRPr lang="fr-FR" sz="2400" b="0" i="0" kern="1200" dirty="0">
              <a:solidFill>
                <a:schemeClr val="tx1"/>
              </a:solidFill>
              <a:effectLst/>
              <a:latin typeface="Open Sans Light" charset="0"/>
              <a:ea typeface="+mn-ea"/>
              <a:cs typeface="+mn-cs"/>
            </a:endParaRPr>
          </a:p>
          <a:p>
            <a:endParaRPr lang="x-none" altLang="x-none" dirty="0"/>
          </a:p>
        </p:txBody>
      </p:sp>
    </p:spTree>
    <p:extLst>
      <p:ext uri="{BB962C8B-B14F-4D97-AF65-F5344CB8AC3E}">
        <p14:creationId xmlns:p14="http://schemas.microsoft.com/office/powerpoint/2010/main" val="6427282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86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699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4744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24324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22010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5B47D6-DAD7-40A6-BD10-CD2FABB13213}"/>
              </a:ext>
            </a:extLst>
          </p:cNvPr>
          <p:cNvSpPr/>
          <p:nvPr userDrawn="1"/>
        </p:nvSpPr>
        <p:spPr>
          <a:xfrm>
            <a:off x="0" y="0"/>
            <a:ext cx="12192000"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320944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27960874-3F9B-4D3F-855A-5669B09C929B}"/>
              </a:ext>
            </a:extLst>
          </p:cNvPr>
          <p:cNvSpPr>
            <a:spLocks noGrp="1"/>
          </p:cNvSpPr>
          <p:nvPr>
            <p:ph type="pic" idx="12" hasCustomPrompt="1"/>
          </p:nvPr>
        </p:nvSpPr>
        <p:spPr>
          <a:xfrm>
            <a:off x="0" y="0"/>
            <a:ext cx="12192000" cy="3135087"/>
          </a:xfrm>
          <a:prstGeom prst="rect">
            <a:avLst/>
          </a:prstGeom>
          <a:solidFill>
            <a:schemeClr val="bg1">
              <a:lumMod val="95000"/>
            </a:schemeClr>
          </a:solidFill>
          <a:ln w="12700">
            <a:noFill/>
          </a:ln>
        </p:spPr>
        <p:txBody>
          <a:bodyPr anchor="ctr"/>
          <a:lstStyle>
            <a:lvl1pPr marL="0" indent="0" algn="ctr">
              <a:buNone/>
              <a:defRPr sz="18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
        <p:nvSpPr>
          <p:cNvPr id="5" name="Picture Placeholder 2">
            <a:extLst>
              <a:ext uri="{FF2B5EF4-FFF2-40B4-BE49-F238E27FC236}">
                <a16:creationId xmlns:a16="http://schemas.microsoft.com/office/drawing/2014/main" id="{2B1140DE-B7EF-4821-92DB-87F8292871AB}"/>
              </a:ext>
            </a:extLst>
          </p:cNvPr>
          <p:cNvSpPr>
            <a:spLocks noGrp="1"/>
          </p:cNvSpPr>
          <p:nvPr>
            <p:ph type="pic" idx="13" hasCustomPrompt="1"/>
          </p:nvPr>
        </p:nvSpPr>
        <p:spPr>
          <a:xfrm>
            <a:off x="905623"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6" name="Picture Placeholder 2">
            <a:extLst>
              <a:ext uri="{FF2B5EF4-FFF2-40B4-BE49-F238E27FC236}">
                <a16:creationId xmlns:a16="http://schemas.microsoft.com/office/drawing/2014/main" id="{72D1BE3B-CE32-4F45-9E7C-3CF4C5DACDCA}"/>
              </a:ext>
            </a:extLst>
          </p:cNvPr>
          <p:cNvSpPr>
            <a:spLocks noGrp="1"/>
          </p:cNvSpPr>
          <p:nvPr>
            <p:ph type="pic" idx="14" hasCustomPrompt="1"/>
          </p:nvPr>
        </p:nvSpPr>
        <p:spPr>
          <a:xfrm>
            <a:off x="6282361"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7" name="Picture Placeholder 2">
            <a:extLst>
              <a:ext uri="{FF2B5EF4-FFF2-40B4-BE49-F238E27FC236}">
                <a16:creationId xmlns:a16="http://schemas.microsoft.com/office/drawing/2014/main" id="{6F1FA09A-98C2-4BC7-A032-43C843531C64}"/>
              </a:ext>
            </a:extLst>
          </p:cNvPr>
          <p:cNvSpPr>
            <a:spLocks noGrp="1"/>
          </p:cNvSpPr>
          <p:nvPr>
            <p:ph type="pic" idx="15" hasCustomPrompt="1"/>
          </p:nvPr>
        </p:nvSpPr>
        <p:spPr>
          <a:xfrm>
            <a:off x="3593992"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8" name="Picture Placeholder 2">
            <a:extLst>
              <a:ext uri="{FF2B5EF4-FFF2-40B4-BE49-F238E27FC236}">
                <a16:creationId xmlns:a16="http://schemas.microsoft.com/office/drawing/2014/main" id="{28718837-365D-4859-B99D-1C4C5BB7E508}"/>
              </a:ext>
            </a:extLst>
          </p:cNvPr>
          <p:cNvSpPr>
            <a:spLocks noGrp="1"/>
          </p:cNvSpPr>
          <p:nvPr>
            <p:ph type="pic" idx="16" hasCustomPrompt="1"/>
          </p:nvPr>
        </p:nvSpPr>
        <p:spPr>
          <a:xfrm>
            <a:off x="8970731"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22" name="Text Placeholder 9">
            <a:extLst>
              <a:ext uri="{FF2B5EF4-FFF2-40B4-BE49-F238E27FC236}">
                <a16:creationId xmlns:a16="http://schemas.microsoft.com/office/drawing/2014/main" id="{4111A57B-317A-41FC-8D5B-458B4DA86DA4}"/>
              </a:ext>
            </a:extLst>
          </p:cNvPr>
          <p:cNvSpPr>
            <a:spLocks noGrp="1"/>
          </p:cNvSpPr>
          <p:nvPr>
            <p:ph type="body" sz="quarter" idx="10" hasCustomPrompt="1"/>
          </p:nvPr>
        </p:nvSpPr>
        <p:spPr>
          <a:xfrm>
            <a:off x="323529" y="74010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870882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22" name="Text Placeholder 9">
            <a:extLst>
              <a:ext uri="{FF2B5EF4-FFF2-40B4-BE49-F238E27FC236}">
                <a16:creationId xmlns:a16="http://schemas.microsoft.com/office/drawing/2014/main" id="{4111A57B-317A-41FC-8D5B-458B4DA86DA4}"/>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4" name="Picture Placeholder 2">
            <a:extLst>
              <a:ext uri="{FF2B5EF4-FFF2-40B4-BE49-F238E27FC236}">
                <a16:creationId xmlns:a16="http://schemas.microsoft.com/office/drawing/2014/main" id="{8E24A2BE-80CE-4B79-BF31-91FA62C04420}"/>
              </a:ext>
            </a:extLst>
          </p:cNvPr>
          <p:cNvSpPr>
            <a:spLocks noGrp="1"/>
          </p:cNvSpPr>
          <p:nvPr>
            <p:ph type="pic" idx="13" hasCustomPrompt="1"/>
          </p:nvPr>
        </p:nvSpPr>
        <p:spPr>
          <a:xfrm>
            <a:off x="0" y="2160665"/>
            <a:ext cx="12192000" cy="2502762"/>
          </a:xfrm>
          <a:prstGeom prst="rect">
            <a:avLst/>
          </a:prstGeom>
          <a:solidFill>
            <a:schemeClr val="bg1">
              <a:lumMod val="95000"/>
            </a:schemeClr>
          </a:solidFill>
        </p:spPr>
        <p:txBody>
          <a:bodyPr anchor="ctr"/>
          <a:lstStyle>
            <a:lvl1pPr marL="0" indent="0" algn="ctr">
              <a:buNone/>
              <a:defRPr sz="18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 </a:t>
            </a:r>
            <a:endParaRPr lang="ko-KR" altLang="en-US" dirty="0"/>
          </a:p>
        </p:txBody>
      </p:sp>
      <p:sp>
        <p:nvSpPr>
          <p:cNvPr id="5" name="Rectangle 4">
            <a:extLst>
              <a:ext uri="{FF2B5EF4-FFF2-40B4-BE49-F238E27FC236}">
                <a16:creationId xmlns:a16="http://schemas.microsoft.com/office/drawing/2014/main" id="{B2F51014-6E90-4769-BCD9-A06A9FC17AC8}"/>
              </a:ext>
            </a:extLst>
          </p:cNvPr>
          <p:cNvSpPr/>
          <p:nvPr userDrawn="1"/>
        </p:nvSpPr>
        <p:spPr>
          <a:xfrm>
            <a:off x="0" y="2026940"/>
            <a:ext cx="12192000" cy="72008"/>
          </a:xfrm>
          <a:prstGeom prst="rect">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 name="Rectangle 5">
            <a:extLst>
              <a:ext uri="{FF2B5EF4-FFF2-40B4-BE49-F238E27FC236}">
                <a16:creationId xmlns:a16="http://schemas.microsoft.com/office/drawing/2014/main" id="{D8BC926F-7282-4E00-BF8A-8D24B274039B}"/>
              </a:ext>
            </a:extLst>
          </p:cNvPr>
          <p:cNvSpPr/>
          <p:nvPr userDrawn="1"/>
        </p:nvSpPr>
        <p:spPr>
          <a:xfrm>
            <a:off x="0" y="4725144"/>
            <a:ext cx="12192000" cy="72008"/>
          </a:xfrm>
          <a:prstGeom prst="rect">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31503362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1_Images &amp; Contents Layout">
    <p:spTree>
      <p:nvGrpSpPr>
        <p:cNvPr id="1" name=""/>
        <p:cNvGrpSpPr/>
        <p:nvPr/>
      </p:nvGrpSpPr>
      <p:grpSpPr>
        <a:xfrm>
          <a:off x="0" y="0"/>
          <a:ext cx="0" cy="0"/>
          <a:chOff x="0" y="0"/>
          <a:chExt cx="0" cy="0"/>
        </a:xfrm>
      </p:grpSpPr>
      <p:sp>
        <p:nvSpPr>
          <p:cNvPr id="6" name="그림 개체 틀 12">
            <a:extLst>
              <a:ext uri="{FF2B5EF4-FFF2-40B4-BE49-F238E27FC236}">
                <a16:creationId xmlns:a16="http://schemas.microsoft.com/office/drawing/2014/main" id="{A7A44CD1-8791-4411-9DCF-BE8F9EB9EB13}"/>
              </a:ext>
            </a:extLst>
          </p:cNvPr>
          <p:cNvSpPr>
            <a:spLocks noGrp="1"/>
          </p:cNvSpPr>
          <p:nvPr>
            <p:ph type="pic" sz="quarter" idx="10" hasCustomPrompt="1"/>
          </p:nvPr>
        </p:nvSpPr>
        <p:spPr>
          <a:xfrm>
            <a:off x="799070" y="1223317"/>
            <a:ext cx="5441094" cy="4721980"/>
          </a:xfrm>
          <a:custGeom>
            <a:avLst/>
            <a:gdLst>
              <a:gd name="connsiteX0" fmla="*/ 2090352 w 5441094"/>
              <a:gd name="connsiteY0" fmla="*/ 2977952 h 4721980"/>
              <a:gd name="connsiteX1" fmla="*/ 3101888 w 5441094"/>
              <a:gd name="connsiteY1" fmla="*/ 4721980 h 4721980"/>
              <a:gd name="connsiteX2" fmla="*/ 1078816 w 5441094"/>
              <a:gd name="connsiteY2" fmla="*/ 4721980 h 4721980"/>
              <a:gd name="connsiteX3" fmla="*/ 2191267 w 5441094"/>
              <a:gd name="connsiteY3" fmla="*/ 2940880 h 4721980"/>
              <a:gd name="connsiteX4" fmla="*/ 4155992 w 5441094"/>
              <a:gd name="connsiteY4" fmla="*/ 2940880 h 4721980"/>
              <a:gd name="connsiteX5" fmla="*/ 3173629 w 5441094"/>
              <a:gd name="connsiteY5" fmla="*/ 4634609 h 4721980"/>
              <a:gd name="connsiteX6" fmla="*/ 0 w 5441094"/>
              <a:gd name="connsiteY6" fmla="*/ 2928524 h 4721980"/>
              <a:gd name="connsiteX7" fmla="*/ 2023072 w 5441094"/>
              <a:gd name="connsiteY7" fmla="*/ 2928524 h 4721980"/>
              <a:gd name="connsiteX8" fmla="*/ 1011536 w 5441094"/>
              <a:gd name="connsiteY8" fmla="*/ 4672552 h 4721980"/>
              <a:gd name="connsiteX9" fmla="*/ 982363 w 5441094"/>
              <a:gd name="connsiteY9" fmla="*/ 1120204 h 4721980"/>
              <a:gd name="connsiteX10" fmla="*/ 1964725 w 5441094"/>
              <a:gd name="connsiteY10" fmla="*/ 2813933 h 4721980"/>
              <a:gd name="connsiteX11" fmla="*/ 0 w 5441094"/>
              <a:gd name="connsiteY11" fmla="*/ 2813933 h 4721980"/>
              <a:gd name="connsiteX12" fmla="*/ 3816180 w 5441094"/>
              <a:gd name="connsiteY12" fmla="*/ 12357 h 4721980"/>
              <a:gd name="connsiteX13" fmla="*/ 5441094 w 5441094"/>
              <a:gd name="connsiteY13" fmla="*/ 2813933 h 4721980"/>
              <a:gd name="connsiteX14" fmla="*/ 2191266 w 5441094"/>
              <a:gd name="connsiteY14" fmla="*/ 2813933 h 4721980"/>
              <a:gd name="connsiteX15" fmla="*/ 465439 w 5441094"/>
              <a:gd name="connsiteY15" fmla="*/ 0 h 4721980"/>
              <a:gd name="connsiteX16" fmla="*/ 3715267 w 5441094"/>
              <a:gd name="connsiteY16" fmla="*/ 0 h 4721980"/>
              <a:gd name="connsiteX17" fmla="*/ 2090353 w 5441094"/>
              <a:gd name="connsiteY17" fmla="*/ 2801576 h 472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41094" h="4721980">
                <a:moveTo>
                  <a:pt x="2090352" y="2977952"/>
                </a:moveTo>
                <a:lnTo>
                  <a:pt x="3101888" y="4721980"/>
                </a:lnTo>
                <a:lnTo>
                  <a:pt x="1078816" y="4721980"/>
                </a:lnTo>
                <a:close/>
                <a:moveTo>
                  <a:pt x="2191267" y="2940880"/>
                </a:moveTo>
                <a:lnTo>
                  <a:pt x="4155992" y="2940880"/>
                </a:lnTo>
                <a:lnTo>
                  <a:pt x="3173629" y="4634609"/>
                </a:lnTo>
                <a:close/>
                <a:moveTo>
                  <a:pt x="0" y="2928524"/>
                </a:moveTo>
                <a:lnTo>
                  <a:pt x="2023072" y="2928524"/>
                </a:lnTo>
                <a:lnTo>
                  <a:pt x="1011536" y="4672552"/>
                </a:lnTo>
                <a:close/>
                <a:moveTo>
                  <a:pt x="982363" y="1120204"/>
                </a:moveTo>
                <a:lnTo>
                  <a:pt x="1964725" y="2813933"/>
                </a:lnTo>
                <a:lnTo>
                  <a:pt x="0" y="2813933"/>
                </a:lnTo>
                <a:close/>
                <a:moveTo>
                  <a:pt x="3816180" y="12357"/>
                </a:moveTo>
                <a:lnTo>
                  <a:pt x="5441094" y="2813933"/>
                </a:lnTo>
                <a:lnTo>
                  <a:pt x="2191266" y="2813933"/>
                </a:lnTo>
                <a:close/>
                <a:moveTo>
                  <a:pt x="465439" y="0"/>
                </a:moveTo>
                <a:lnTo>
                  <a:pt x="3715267" y="0"/>
                </a:lnTo>
                <a:lnTo>
                  <a:pt x="2090353" y="2801576"/>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2204584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22" name="Text Placeholder 9">
            <a:extLst>
              <a:ext uri="{FF2B5EF4-FFF2-40B4-BE49-F238E27FC236}">
                <a16:creationId xmlns:a16="http://schemas.microsoft.com/office/drawing/2014/main" id="{4111A57B-317A-41FC-8D5B-458B4DA86DA4}"/>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4" name="Rectangle 3">
            <a:extLst>
              <a:ext uri="{FF2B5EF4-FFF2-40B4-BE49-F238E27FC236}">
                <a16:creationId xmlns:a16="http://schemas.microsoft.com/office/drawing/2014/main" id="{67C24402-8447-448E-89E3-183EBB1DA00D}"/>
              </a:ext>
            </a:extLst>
          </p:cNvPr>
          <p:cNvSpPr/>
          <p:nvPr userDrawn="1"/>
        </p:nvSpPr>
        <p:spPr>
          <a:xfrm>
            <a:off x="0" y="2996952"/>
            <a:ext cx="12192000" cy="18722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5" name="Group 6">
            <a:extLst>
              <a:ext uri="{FF2B5EF4-FFF2-40B4-BE49-F238E27FC236}">
                <a16:creationId xmlns:a16="http://schemas.microsoft.com/office/drawing/2014/main" id="{E4CF9D97-FAE0-4B0A-A30C-8936E46C66B2}"/>
              </a:ext>
            </a:extLst>
          </p:cNvPr>
          <p:cNvGrpSpPr/>
          <p:nvPr userDrawn="1"/>
        </p:nvGrpSpPr>
        <p:grpSpPr>
          <a:xfrm>
            <a:off x="4763852" y="1553600"/>
            <a:ext cx="2664296" cy="4683693"/>
            <a:chOff x="445712" y="1449040"/>
            <a:chExt cx="2113018" cy="3924176"/>
          </a:xfrm>
        </p:grpSpPr>
        <p:sp>
          <p:nvSpPr>
            <p:cNvPr id="6" name="Rounded Rectangle 7">
              <a:extLst>
                <a:ext uri="{FF2B5EF4-FFF2-40B4-BE49-F238E27FC236}">
                  <a16:creationId xmlns:a16="http://schemas.microsoft.com/office/drawing/2014/main" id="{A665FA86-6430-4D7E-ABCB-4F8C3E52E09B}"/>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 name="Rectangle 8">
              <a:extLst>
                <a:ext uri="{FF2B5EF4-FFF2-40B4-BE49-F238E27FC236}">
                  <a16:creationId xmlns:a16="http://schemas.microsoft.com/office/drawing/2014/main" id="{53DAFBD2-84EC-4D6B-80BE-DA2118509069}"/>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8" name="Group 10">
              <a:extLst>
                <a:ext uri="{FF2B5EF4-FFF2-40B4-BE49-F238E27FC236}">
                  <a16:creationId xmlns:a16="http://schemas.microsoft.com/office/drawing/2014/main" id="{78866A3A-5A93-49E6-8DE2-C98FC661D430}"/>
                </a:ext>
              </a:extLst>
            </p:cNvPr>
            <p:cNvGrpSpPr/>
            <p:nvPr userDrawn="1"/>
          </p:nvGrpSpPr>
          <p:grpSpPr>
            <a:xfrm>
              <a:off x="1407705" y="5045834"/>
              <a:ext cx="211967" cy="211967"/>
              <a:chOff x="1549420" y="5712364"/>
              <a:chExt cx="312583" cy="312583"/>
            </a:xfrm>
          </p:grpSpPr>
          <p:sp>
            <p:nvSpPr>
              <p:cNvPr id="9" name="Oval 11">
                <a:extLst>
                  <a:ext uri="{FF2B5EF4-FFF2-40B4-BE49-F238E27FC236}">
                    <a16:creationId xmlns:a16="http://schemas.microsoft.com/office/drawing/2014/main" id="{EB10029A-074D-4812-8AB6-62EF3ED73579}"/>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0" name="Rounded Rectangle 12">
                <a:extLst>
                  <a:ext uri="{FF2B5EF4-FFF2-40B4-BE49-F238E27FC236}">
                    <a16:creationId xmlns:a16="http://schemas.microsoft.com/office/drawing/2014/main" id="{BE572564-2A3A-45E0-93B7-2FB78757998F}"/>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11" name="Picture Placeholder 2">
            <a:extLst>
              <a:ext uri="{FF2B5EF4-FFF2-40B4-BE49-F238E27FC236}">
                <a16:creationId xmlns:a16="http://schemas.microsoft.com/office/drawing/2014/main" id="{242F8FDE-91AA-45DB-A05E-7507C27F30F6}"/>
              </a:ext>
            </a:extLst>
          </p:cNvPr>
          <p:cNvSpPr>
            <a:spLocks noGrp="1"/>
          </p:cNvSpPr>
          <p:nvPr>
            <p:ph type="pic" idx="11" hasCustomPrompt="1"/>
          </p:nvPr>
        </p:nvSpPr>
        <p:spPr>
          <a:xfrm>
            <a:off x="4951770" y="1965170"/>
            <a:ext cx="2288460" cy="3753075"/>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7653891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59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310462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BIG PICTURE 1">
    <p:spTree>
      <p:nvGrpSpPr>
        <p:cNvPr id="1" name=""/>
        <p:cNvGrpSpPr/>
        <p:nvPr/>
      </p:nvGrpSpPr>
      <p:grpSpPr>
        <a:xfrm>
          <a:off x="0" y="0"/>
          <a:ext cx="0" cy="0"/>
          <a:chOff x="0" y="0"/>
          <a:chExt cx="0" cy="0"/>
        </a:xfrm>
      </p:grpSpPr>
      <p:sp>
        <p:nvSpPr>
          <p:cNvPr id="7" name="Picture Placeholder 6"/>
          <p:cNvSpPr>
            <a:spLocks noGrp="1"/>
          </p:cNvSpPr>
          <p:nvPr>
            <p:ph type="pic" sz="quarter" idx="17"/>
          </p:nvPr>
        </p:nvSpPr>
        <p:spPr>
          <a:xfrm>
            <a:off x="4954936" y="880500"/>
            <a:ext cx="2982465" cy="3353306"/>
          </a:xfrm>
          <a:custGeom>
            <a:avLst/>
            <a:gdLst>
              <a:gd name="connsiteX0" fmla="*/ 2419818 w 5963377"/>
              <a:gd name="connsiteY0" fmla="*/ 0 h 6706612"/>
              <a:gd name="connsiteX1" fmla="*/ 5963377 w 5963377"/>
              <a:gd name="connsiteY1" fmla="*/ 0 h 6706612"/>
              <a:gd name="connsiteX2" fmla="*/ 3543559 w 5963377"/>
              <a:gd name="connsiteY2" fmla="*/ 6706612 h 6706612"/>
              <a:gd name="connsiteX3" fmla="*/ 0 w 5963377"/>
              <a:gd name="connsiteY3" fmla="*/ 6706612 h 6706612"/>
            </a:gdLst>
            <a:ahLst/>
            <a:cxnLst>
              <a:cxn ang="0">
                <a:pos x="connsiteX0" y="connsiteY0"/>
              </a:cxn>
              <a:cxn ang="0">
                <a:pos x="connsiteX1" y="connsiteY1"/>
              </a:cxn>
              <a:cxn ang="0">
                <a:pos x="connsiteX2" y="connsiteY2"/>
              </a:cxn>
              <a:cxn ang="0">
                <a:pos x="connsiteX3" y="connsiteY3"/>
              </a:cxn>
            </a:cxnLst>
            <a:rect l="l" t="t" r="r" b="b"/>
            <a:pathLst>
              <a:path w="5963377" h="6706612">
                <a:moveTo>
                  <a:pt x="2419818" y="0"/>
                </a:moveTo>
                <a:lnTo>
                  <a:pt x="5963377" y="0"/>
                </a:lnTo>
                <a:lnTo>
                  <a:pt x="3543559" y="6706612"/>
                </a:lnTo>
                <a:lnTo>
                  <a:pt x="0" y="6706612"/>
                </a:lnTo>
                <a:close/>
              </a:path>
            </a:pathLst>
          </a:custGeom>
          <a:solidFill>
            <a:schemeClr val="bg1">
              <a:lumMod val="95000"/>
            </a:schemeClr>
          </a:solidFill>
          <a:effectLst/>
        </p:spPr>
        <p:txBody>
          <a:bodyPr wrap="square">
            <a:noAutofit/>
          </a:bodyPr>
          <a:lstStyle>
            <a:lvl1pPr marL="0" indent="0">
              <a:buNone/>
              <a:defRPr sz="1300" b="0" i="0">
                <a:ln>
                  <a:noFill/>
                </a:ln>
                <a:solidFill>
                  <a:schemeClr val="bg1">
                    <a:lumMod val="85000"/>
                  </a:schemeClr>
                </a:solidFill>
                <a:latin typeface="Open Sans Light" charset="0"/>
                <a:ea typeface="Open Sans Light" charset="0"/>
                <a:cs typeface="Open Sans Light" charset="0"/>
              </a:defRPr>
            </a:lvl1pPr>
          </a:lstStyle>
          <a:p>
            <a:endParaRPr lang="en-US" dirty="0"/>
          </a:p>
        </p:txBody>
      </p:sp>
      <p:sp>
        <p:nvSpPr>
          <p:cNvPr id="13" name="Picture Placeholder 12"/>
          <p:cNvSpPr>
            <a:spLocks noGrp="1"/>
          </p:cNvSpPr>
          <p:nvPr>
            <p:ph type="pic" sz="quarter" idx="18"/>
          </p:nvPr>
        </p:nvSpPr>
        <p:spPr>
          <a:xfrm>
            <a:off x="6225549" y="3085594"/>
            <a:ext cx="2982465" cy="3353306"/>
          </a:xfrm>
          <a:custGeom>
            <a:avLst/>
            <a:gdLst>
              <a:gd name="connsiteX0" fmla="*/ 2419818 w 5963377"/>
              <a:gd name="connsiteY0" fmla="*/ 0 h 6706612"/>
              <a:gd name="connsiteX1" fmla="*/ 5963377 w 5963377"/>
              <a:gd name="connsiteY1" fmla="*/ 0 h 6706612"/>
              <a:gd name="connsiteX2" fmla="*/ 3543559 w 5963377"/>
              <a:gd name="connsiteY2" fmla="*/ 6706612 h 6706612"/>
              <a:gd name="connsiteX3" fmla="*/ 0 w 5963377"/>
              <a:gd name="connsiteY3" fmla="*/ 6706612 h 6706612"/>
            </a:gdLst>
            <a:ahLst/>
            <a:cxnLst>
              <a:cxn ang="0">
                <a:pos x="connsiteX0" y="connsiteY0"/>
              </a:cxn>
              <a:cxn ang="0">
                <a:pos x="connsiteX1" y="connsiteY1"/>
              </a:cxn>
              <a:cxn ang="0">
                <a:pos x="connsiteX2" y="connsiteY2"/>
              </a:cxn>
              <a:cxn ang="0">
                <a:pos x="connsiteX3" y="connsiteY3"/>
              </a:cxn>
            </a:cxnLst>
            <a:rect l="l" t="t" r="r" b="b"/>
            <a:pathLst>
              <a:path w="5963377" h="6706612">
                <a:moveTo>
                  <a:pt x="2419818" y="0"/>
                </a:moveTo>
                <a:lnTo>
                  <a:pt x="5963377" y="0"/>
                </a:lnTo>
                <a:lnTo>
                  <a:pt x="3543559" y="6706612"/>
                </a:lnTo>
                <a:lnTo>
                  <a:pt x="0" y="6706612"/>
                </a:lnTo>
                <a:close/>
              </a:path>
            </a:pathLst>
          </a:custGeom>
          <a:solidFill>
            <a:schemeClr val="bg1">
              <a:lumMod val="95000"/>
            </a:schemeClr>
          </a:solidFill>
          <a:effectLst/>
        </p:spPr>
        <p:txBody>
          <a:bodyPr wrap="square">
            <a:noAutofit/>
          </a:bodyPr>
          <a:lstStyle>
            <a:lvl1pPr marL="0" indent="0">
              <a:buNone/>
              <a:defRPr sz="1300" b="0" i="0">
                <a:ln>
                  <a:noFill/>
                </a:ln>
                <a:solidFill>
                  <a:schemeClr val="bg1">
                    <a:lumMod val="85000"/>
                  </a:schemeClr>
                </a:solidFill>
                <a:latin typeface="Open Sans Light" charset="0"/>
                <a:ea typeface="Open Sans Light" charset="0"/>
                <a:cs typeface="Open Sans Light" charset="0"/>
              </a:defRPr>
            </a:lvl1pPr>
          </a:lstStyle>
          <a:p>
            <a:endParaRPr lang="en-US" dirty="0"/>
          </a:p>
        </p:txBody>
      </p:sp>
      <p:sp>
        <p:nvSpPr>
          <p:cNvPr id="14" name="Picture Placeholder 13"/>
          <p:cNvSpPr>
            <a:spLocks noGrp="1"/>
          </p:cNvSpPr>
          <p:nvPr>
            <p:ph type="pic" sz="quarter" idx="19"/>
          </p:nvPr>
        </p:nvSpPr>
        <p:spPr>
          <a:xfrm>
            <a:off x="9094387" y="880500"/>
            <a:ext cx="2982465" cy="3353306"/>
          </a:xfrm>
          <a:custGeom>
            <a:avLst/>
            <a:gdLst>
              <a:gd name="connsiteX0" fmla="*/ 2419818 w 5963377"/>
              <a:gd name="connsiteY0" fmla="*/ 0 h 6706612"/>
              <a:gd name="connsiteX1" fmla="*/ 5963377 w 5963377"/>
              <a:gd name="connsiteY1" fmla="*/ 0 h 6706612"/>
              <a:gd name="connsiteX2" fmla="*/ 3543559 w 5963377"/>
              <a:gd name="connsiteY2" fmla="*/ 6706612 h 6706612"/>
              <a:gd name="connsiteX3" fmla="*/ 0 w 5963377"/>
              <a:gd name="connsiteY3" fmla="*/ 6706612 h 6706612"/>
            </a:gdLst>
            <a:ahLst/>
            <a:cxnLst>
              <a:cxn ang="0">
                <a:pos x="connsiteX0" y="connsiteY0"/>
              </a:cxn>
              <a:cxn ang="0">
                <a:pos x="connsiteX1" y="connsiteY1"/>
              </a:cxn>
              <a:cxn ang="0">
                <a:pos x="connsiteX2" y="connsiteY2"/>
              </a:cxn>
              <a:cxn ang="0">
                <a:pos x="connsiteX3" y="connsiteY3"/>
              </a:cxn>
            </a:cxnLst>
            <a:rect l="l" t="t" r="r" b="b"/>
            <a:pathLst>
              <a:path w="5963377" h="6706612">
                <a:moveTo>
                  <a:pt x="2419818" y="0"/>
                </a:moveTo>
                <a:lnTo>
                  <a:pt x="5963377" y="0"/>
                </a:lnTo>
                <a:lnTo>
                  <a:pt x="3543559" y="6706612"/>
                </a:lnTo>
                <a:lnTo>
                  <a:pt x="0" y="6706612"/>
                </a:lnTo>
                <a:close/>
              </a:path>
            </a:pathLst>
          </a:custGeom>
          <a:solidFill>
            <a:schemeClr val="bg1">
              <a:lumMod val="95000"/>
            </a:schemeClr>
          </a:solidFill>
          <a:effectLst/>
        </p:spPr>
        <p:txBody>
          <a:bodyPr wrap="square">
            <a:noAutofit/>
          </a:bodyPr>
          <a:lstStyle>
            <a:lvl1pPr marL="0" indent="0">
              <a:buNone/>
              <a:defRPr sz="1300" b="0" i="0">
                <a:ln>
                  <a:noFill/>
                </a:ln>
                <a:solidFill>
                  <a:schemeClr val="bg1">
                    <a:lumMod val="85000"/>
                  </a:schemeClr>
                </a:solidFill>
                <a:latin typeface="Open Sans Light" charset="0"/>
                <a:ea typeface="Open Sans Light" charset="0"/>
                <a:cs typeface="Open Sans Light" charset="0"/>
              </a:defRPr>
            </a:lvl1pPr>
          </a:lstStyle>
          <a:p>
            <a:endParaRPr lang="en-US" dirty="0"/>
          </a:p>
        </p:txBody>
      </p:sp>
    </p:spTree>
    <p:extLst>
      <p:ext uri="{BB962C8B-B14F-4D97-AF65-F5344CB8AC3E}">
        <p14:creationId xmlns:p14="http://schemas.microsoft.com/office/powerpoint/2010/main" val="3888649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64022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514483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6502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37784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5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2829302"/>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5" Type="http://schemas.openxmlformats.org/officeDocument/2006/relationships/theme" Target="../theme/theme2.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82" r:id="rId3"/>
    <p:sldLayoutId id="2147483683"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66" r:id="rId2"/>
    <p:sldLayoutId id="2147483668" r:id="rId3"/>
    <p:sldLayoutId id="2147483669" r:id="rId4"/>
    <p:sldLayoutId id="2147483675" r:id="rId5"/>
    <p:sldLayoutId id="2147483671" r:id="rId6"/>
    <p:sldLayoutId id="2147483672" r:id="rId7"/>
    <p:sldLayoutId id="2147483673" r:id="rId8"/>
    <p:sldLayoutId id="2147483674" r:id="rId9"/>
    <p:sldLayoutId id="2147483676" r:id="rId10"/>
    <p:sldLayoutId id="2147483665" r:id="rId11"/>
    <p:sldLayoutId id="2147483677" r:id="rId12"/>
    <p:sldLayoutId id="2147483681" r:id="rId13"/>
    <p:sldLayoutId id="214748367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www.free-powerpoint-templates-design.com/" TargetMode="Externa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2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3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image" Target="../media/image37.png"/><Relationship Id="rId1" Type="http://schemas.openxmlformats.org/officeDocument/2006/relationships/slideLayout" Target="../slideLayouts/slideLayout3.xml"/><Relationship Id="rId4" Type="http://schemas.openxmlformats.org/officeDocument/2006/relationships/image" Target="../media/image44.jpg"/></Relationships>
</file>

<file path=ppt/slides/_rels/slide3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34.xml.rels><?xml version="1.0" encoding="UTF-8" standalone="yes"?>
<Relationships xmlns="http://schemas.openxmlformats.org/package/2006/relationships"><Relationship Id="rId3" Type="http://schemas.openxmlformats.org/officeDocument/2006/relationships/image" Target="../media/image46.jpeg"/><Relationship Id="rId7" Type="http://schemas.openxmlformats.org/officeDocument/2006/relationships/image" Target="../media/image50.png"/><Relationship Id="rId2" Type="http://schemas.openxmlformats.org/officeDocument/2006/relationships/image" Target="../media/image45.png"/><Relationship Id="rId1" Type="http://schemas.openxmlformats.org/officeDocument/2006/relationships/slideLayout" Target="../slideLayouts/slideLayout3.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14.jpg"/><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3.xml"/><Relationship Id="rId4" Type="http://schemas.openxmlformats.org/officeDocument/2006/relationships/image" Target="../media/image18.jpg"/></Relationships>
</file>

<file path=ppt/slides/_rels/slide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CE2BF505-7DE6-4F49-BE53-8357C3CFAD67}"/>
              </a:ext>
            </a:extLst>
          </p:cNvPr>
          <p:cNvGrpSpPr/>
          <p:nvPr/>
        </p:nvGrpSpPr>
        <p:grpSpPr>
          <a:xfrm>
            <a:off x="10046387" y="194480"/>
            <a:ext cx="1684599" cy="413563"/>
            <a:chOff x="864753" y="5755727"/>
            <a:chExt cx="1544830" cy="413563"/>
          </a:xfrm>
        </p:grpSpPr>
        <p:sp>
          <p:nvSpPr>
            <p:cNvPr id="9" name="Rounded Rectangle 7">
              <a:extLst>
                <a:ext uri="{FF2B5EF4-FFF2-40B4-BE49-F238E27FC236}">
                  <a16:creationId xmlns:a16="http://schemas.microsoft.com/office/drawing/2014/main" id="{76510AC1-6796-4AAE-826B-82E3C6C83F08}"/>
                </a:ext>
              </a:extLst>
            </p:cNvPr>
            <p:cNvSpPr/>
            <p:nvPr/>
          </p:nvSpPr>
          <p:spPr>
            <a:xfrm>
              <a:off x="864753" y="5755727"/>
              <a:ext cx="1544830" cy="413563"/>
            </a:xfrm>
            <a:prstGeom prst="roundRect">
              <a:avLst>
                <a:gd name="adj" fmla="val 50000"/>
              </a:avLst>
            </a:prstGeom>
            <a:solidFill>
              <a:schemeClr val="bg1">
                <a:alpha val="0"/>
              </a:schemeClr>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 name="Freeform: Shape 9">
              <a:extLst>
                <a:ext uri="{FF2B5EF4-FFF2-40B4-BE49-F238E27FC236}">
                  <a16:creationId xmlns:a16="http://schemas.microsoft.com/office/drawing/2014/main" id="{1AA9B7A6-AA04-48A1-8F03-8478DA0AB4E2}"/>
                </a:ext>
              </a:extLst>
            </p:cNvPr>
            <p:cNvSpPr/>
            <p:nvPr/>
          </p:nvSpPr>
          <p:spPr>
            <a:xfrm>
              <a:off x="1584900" y="5839450"/>
              <a:ext cx="493113" cy="238870"/>
            </a:xfrm>
            <a:custGeom>
              <a:avLst/>
              <a:gdLst>
                <a:gd name="connsiteX0" fmla="*/ 208619 w 476008"/>
                <a:gd name="connsiteY0" fmla="*/ 31142 h 184091"/>
                <a:gd name="connsiteX1" fmla="*/ 208619 w 476008"/>
                <a:gd name="connsiteY1" fmla="*/ 83381 h 184091"/>
                <a:gd name="connsiteX2" fmla="*/ 228962 w 476008"/>
                <a:gd name="connsiteY2" fmla="*/ 83381 h 184091"/>
                <a:gd name="connsiteX3" fmla="*/ 258347 w 476008"/>
                <a:gd name="connsiteY3" fmla="*/ 80493 h 184091"/>
                <a:gd name="connsiteX4" fmla="*/ 269962 w 476008"/>
                <a:gd name="connsiteY4" fmla="*/ 71452 h 184091"/>
                <a:gd name="connsiteX5" fmla="*/ 274169 w 476008"/>
                <a:gd name="connsiteY5" fmla="*/ 57136 h 184091"/>
                <a:gd name="connsiteX6" fmla="*/ 268267 w 476008"/>
                <a:gd name="connsiteY6" fmla="*/ 40560 h 184091"/>
                <a:gd name="connsiteX7" fmla="*/ 253324 w 476008"/>
                <a:gd name="connsiteY7" fmla="*/ 32398 h 184091"/>
                <a:gd name="connsiteX8" fmla="*/ 226576 w 476008"/>
                <a:gd name="connsiteY8" fmla="*/ 31142 h 184091"/>
                <a:gd name="connsiteX9" fmla="*/ 37169 w 476008"/>
                <a:gd name="connsiteY9" fmla="*/ 31142 h 184091"/>
                <a:gd name="connsiteX10" fmla="*/ 37169 w 476008"/>
                <a:gd name="connsiteY10" fmla="*/ 83381 h 184091"/>
                <a:gd name="connsiteX11" fmla="*/ 57512 w 476008"/>
                <a:gd name="connsiteY11" fmla="*/ 83381 h 184091"/>
                <a:gd name="connsiteX12" fmla="*/ 86897 w 476008"/>
                <a:gd name="connsiteY12" fmla="*/ 80493 h 184091"/>
                <a:gd name="connsiteX13" fmla="*/ 98512 w 476008"/>
                <a:gd name="connsiteY13" fmla="*/ 71452 h 184091"/>
                <a:gd name="connsiteX14" fmla="*/ 102719 w 476008"/>
                <a:gd name="connsiteY14" fmla="*/ 57136 h 184091"/>
                <a:gd name="connsiteX15" fmla="*/ 96817 w 476008"/>
                <a:gd name="connsiteY15" fmla="*/ 40560 h 184091"/>
                <a:gd name="connsiteX16" fmla="*/ 81874 w 476008"/>
                <a:gd name="connsiteY16" fmla="*/ 32398 h 184091"/>
                <a:gd name="connsiteX17" fmla="*/ 55126 w 476008"/>
                <a:gd name="connsiteY17" fmla="*/ 31142 h 184091"/>
                <a:gd name="connsiteX18" fmla="*/ 329714 w 476008"/>
                <a:gd name="connsiteY18" fmla="*/ 0 h 184091"/>
                <a:gd name="connsiteX19" fmla="*/ 476008 w 476008"/>
                <a:gd name="connsiteY19" fmla="*/ 0 h 184091"/>
                <a:gd name="connsiteX20" fmla="*/ 476008 w 476008"/>
                <a:gd name="connsiteY20" fmla="*/ 31142 h 184091"/>
                <a:gd name="connsiteX21" fmla="*/ 421509 w 476008"/>
                <a:gd name="connsiteY21" fmla="*/ 31142 h 184091"/>
                <a:gd name="connsiteX22" fmla="*/ 421509 w 476008"/>
                <a:gd name="connsiteY22" fmla="*/ 184091 h 184091"/>
                <a:gd name="connsiteX23" fmla="*/ 384339 w 476008"/>
                <a:gd name="connsiteY23" fmla="*/ 184091 h 184091"/>
                <a:gd name="connsiteX24" fmla="*/ 384339 w 476008"/>
                <a:gd name="connsiteY24" fmla="*/ 31142 h 184091"/>
                <a:gd name="connsiteX25" fmla="*/ 329714 w 476008"/>
                <a:gd name="connsiteY25" fmla="*/ 31142 h 184091"/>
                <a:gd name="connsiteX26" fmla="*/ 171450 w 476008"/>
                <a:gd name="connsiteY26" fmla="*/ 0 h 184091"/>
                <a:gd name="connsiteX27" fmla="*/ 231097 w 476008"/>
                <a:gd name="connsiteY27" fmla="*/ 0 h 184091"/>
                <a:gd name="connsiteX28" fmla="*/ 275299 w 476008"/>
                <a:gd name="connsiteY28" fmla="*/ 2763 h 184091"/>
                <a:gd name="connsiteX29" fmla="*/ 301795 w 476008"/>
                <a:gd name="connsiteY29" fmla="*/ 20783 h 184091"/>
                <a:gd name="connsiteX30" fmla="*/ 312469 w 476008"/>
                <a:gd name="connsiteY30" fmla="*/ 56634 h 184091"/>
                <a:gd name="connsiteX31" fmla="*/ 306316 w 476008"/>
                <a:gd name="connsiteY31" fmla="*/ 85139 h 184091"/>
                <a:gd name="connsiteX32" fmla="*/ 290682 w 476008"/>
                <a:gd name="connsiteY32" fmla="*/ 103285 h 184091"/>
                <a:gd name="connsiteX33" fmla="*/ 271406 w 476008"/>
                <a:gd name="connsiteY33" fmla="*/ 112012 h 184091"/>
                <a:gd name="connsiteX34" fmla="*/ 232855 w 476008"/>
                <a:gd name="connsiteY34" fmla="*/ 114649 h 184091"/>
                <a:gd name="connsiteX35" fmla="*/ 208619 w 476008"/>
                <a:gd name="connsiteY35" fmla="*/ 114649 h 184091"/>
                <a:gd name="connsiteX36" fmla="*/ 208619 w 476008"/>
                <a:gd name="connsiteY36" fmla="*/ 184091 h 184091"/>
                <a:gd name="connsiteX37" fmla="*/ 171450 w 476008"/>
                <a:gd name="connsiteY37" fmla="*/ 184091 h 184091"/>
                <a:gd name="connsiteX38" fmla="*/ 0 w 476008"/>
                <a:gd name="connsiteY38" fmla="*/ 0 h 184091"/>
                <a:gd name="connsiteX39" fmla="*/ 59647 w 476008"/>
                <a:gd name="connsiteY39" fmla="*/ 0 h 184091"/>
                <a:gd name="connsiteX40" fmla="*/ 103849 w 476008"/>
                <a:gd name="connsiteY40" fmla="*/ 2763 h 184091"/>
                <a:gd name="connsiteX41" fmla="*/ 130345 w 476008"/>
                <a:gd name="connsiteY41" fmla="*/ 20783 h 184091"/>
                <a:gd name="connsiteX42" fmla="*/ 141019 w 476008"/>
                <a:gd name="connsiteY42" fmla="*/ 56634 h 184091"/>
                <a:gd name="connsiteX43" fmla="*/ 134866 w 476008"/>
                <a:gd name="connsiteY43" fmla="*/ 85139 h 184091"/>
                <a:gd name="connsiteX44" fmla="*/ 119232 w 476008"/>
                <a:gd name="connsiteY44" fmla="*/ 103285 h 184091"/>
                <a:gd name="connsiteX45" fmla="*/ 99956 w 476008"/>
                <a:gd name="connsiteY45" fmla="*/ 112012 h 184091"/>
                <a:gd name="connsiteX46" fmla="*/ 61405 w 476008"/>
                <a:gd name="connsiteY46" fmla="*/ 114649 h 184091"/>
                <a:gd name="connsiteX47" fmla="*/ 37169 w 476008"/>
                <a:gd name="connsiteY47" fmla="*/ 114649 h 184091"/>
                <a:gd name="connsiteX48" fmla="*/ 37169 w 476008"/>
                <a:gd name="connsiteY48" fmla="*/ 184091 h 184091"/>
                <a:gd name="connsiteX49" fmla="*/ 0 w 476008"/>
                <a:gd name="connsiteY49" fmla="*/ 184091 h 18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76008" h="184091">
                  <a:moveTo>
                    <a:pt x="208619" y="31142"/>
                  </a:moveTo>
                  <a:lnTo>
                    <a:pt x="208619" y="83381"/>
                  </a:lnTo>
                  <a:lnTo>
                    <a:pt x="228962" y="83381"/>
                  </a:lnTo>
                  <a:cubicBezTo>
                    <a:pt x="243613" y="83381"/>
                    <a:pt x="253407" y="82418"/>
                    <a:pt x="258347" y="80493"/>
                  </a:cubicBezTo>
                  <a:cubicBezTo>
                    <a:pt x="263286" y="78567"/>
                    <a:pt x="267158" y="75554"/>
                    <a:pt x="269962" y="71452"/>
                  </a:cubicBezTo>
                  <a:cubicBezTo>
                    <a:pt x="272767" y="67350"/>
                    <a:pt x="274169" y="62578"/>
                    <a:pt x="274169" y="57136"/>
                  </a:cubicBezTo>
                  <a:cubicBezTo>
                    <a:pt x="274169" y="50439"/>
                    <a:pt x="272202" y="44914"/>
                    <a:pt x="268267" y="40560"/>
                  </a:cubicBezTo>
                  <a:cubicBezTo>
                    <a:pt x="264332" y="36207"/>
                    <a:pt x="259351" y="33486"/>
                    <a:pt x="253324" y="32398"/>
                  </a:cubicBezTo>
                  <a:cubicBezTo>
                    <a:pt x="248887" y="31561"/>
                    <a:pt x="239971" y="31142"/>
                    <a:pt x="226576" y="31142"/>
                  </a:cubicBezTo>
                  <a:close/>
                  <a:moveTo>
                    <a:pt x="37169" y="31142"/>
                  </a:moveTo>
                  <a:lnTo>
                    <a:pt x="37169" y="83381"/>
                  </a:lnTo>
                  <a:lnTo>
                    <a:pt x="57512" y="83381"/>
                  </a:lnTo>
                  <a:cubicBezTo>
                    <a:pt x="72163" y="83381"/>
                    <a:pt x="81957" y="82418"/>
                    <a:pt x="86897" y="80493"/>
                  </a:cubicBezTo>
                  <a:cubicBezTo>
                    <a:pt x="91836" y="78567"/>
                    <a:pt x="95708" y="75554"/>
                    <a:pt x="98512" y="71452"/>
                  </a:cubicBezTo>
                  <a:cubicBezTo>
                    <a:pt x="101317" y="67350"/>
                    <a:pt x="102719" y="62578"/>
                    <a:pt x="102719" y="57136"/>
                  </a:cubicBezTo>
                  <a:cubicBezTo>
                    <a:pt x="102719" y="50439"/>
                    <a:pt x="100752" y="44914"/>
                    <a:pt x="96817" y="40560"/>
                  </a:cubicBezTo>
                  <a:cubicBezTo>
                    <a:pt x="92882" y="36207"/>
                    <a:pt x="87901" y="33486"/>
                    <a:pt x="81874" y="32398"/>
                  </a:cubicBezTo>
                  <a:cubicBezTo>
                    <a:pt x="77437" y="31561"/>
                    <a:pt x="68521" y="31142"/>
                    <a:pt x="55126" y="31142"/>
                  </a:cubicBezTo>
                  <a:close/>
                  <a:moveTo>
                    <a:pt x="329714" y="0"/>
                  </a:moveTo>
                  <a:lnTo>
                    <a:pt x="476008" y="0"/>
                  </a:lnTo>
                  <a:lnTo>
                    <a:pt x="476008" y="31142"/>
                  </a:lnTo>
                  <a:lnTo>
                    <a:pt x="421509" y="31142"/>
                  </a:lnTo>
                  <a:lnTo>
                    <a:pt x="421509" y="184091"/>
                  </a:lnTo>
                  <a:lnTo>
                    <a:pt x="384339" y="184091"/>
                  </a:lnTo>
                  <a:lnTo>
                    <a:pt x="384339" y="31142"/>
                  </a:lnTo>
                  <a:lnTo>
                    <a:pt x="329714" y="31142"/>
                  </a:lnTo>
                  <a:close/>
                  <a:moveTo>
                    <a:pt x="171450" y="0"/>
                  </a:moveTo>
                  <a:lnTo>
                    <a:pt x="231097" y="0"/>
                  </a:lnTo>
                  <a:cubicBezTo>
                    <a:pt x="253700" y="0"/>
                    <a:pt x="268434" y="921"/>
                    <a:pt x="275299" y="2763"/>
                  </a:cubicBezTo>
                  <a:cubicBezTo>
                    <a:pt x="285847" y="5525"/>
                    <a:pt x="294679" y="11532"/>
                    <a:pt x="301795" y="20783"/>
                  </a:cubicBezTo>
                  <a:cubicBezTo>
                    <a:pt x="308911" y="30033"/>
                    <a:pt x="312469" y="41984"/>
                    <a:pt x="312469" y="56634"/>
                  </a:cubicBezTo>
                  <a:cubicBezTo>
                    <a:pt x="312469" y="67936"/>
                    <a:pt x="310418" y="77437"/>
                    <a:pt x="306316" y="85139"/>
                  </a:cubicBezTo>
                  <a:cubicBezTo>
                    <a:pt x="302214" y="92841"/>
                    <a:pt x="297002" y="98889"/>
                    <a:pt x="290682" y="103285"/>
                  </a:cubicBezTo>
                  <a:cubicBezTo>
                    <a:pt x="284361" y="107680"/>
                    <a:pt x="277936" y="110589"/>
                    <a:pt x="271406" y="112012"/>
                  </a:cubicBezTo>
                  <a:cubicBezTo>
                    <a:pt x="262532" y="113770"/>
                    <a:pt x="249682" y="114649"/>
                    <a:pt x="232855" y="114649"/>
                  </a:cubicBezTo>
                  <a:lnTo>
                    <a:pt x="208619" y="114649"/>
                  </a:lnTo>
                  <a:lnTo>
                    <a:pt x="208619" y="184091"/>
                  </a:lnTo>
                  <a:lnTo>
                    <a:pt x="171450" y="184091"/>
                  </a:lnTo>
                  <a:close/>
                  <a:moveTo>
                    <a:pt x="0" y="0"/>
                  </a:moveTo>
                  <a:lnTo>
                    <a:pt x="59647" y="0"/>
                  </a:lnTo>
                  <a:cubicBezTo>
                    <a:pt x="82250" y="0"/>
                    <a:pt x="96984" y="921"/>
                    <a:pt x="103849" y="2763"/>
                  </a:cubicBezTo>
                  <a:cubicBezTo>
                    <a:pt x="114397" y="5525"/>
                    <a:pt x="123229" y="11532"/>
                    <a:pt x="130345" y="20783"/>
                  </a:cubicBezTo>
                  <a:cubicBezTo>
                    <a:pt x="137461" y="30033"/>
                    <a:pt x="141019" y="41984"/>
                    <a:pt x="141019" y="56634"/>
                  </a:cubicBezTo>
                  <a:cubicBezTo>
                    <a:pt x="141019" y="67936"/>
                    <a:pt x="138968" y="77437"/>
                    <a:pt x="134866" y="85139"/>
                  </a:cubicBezTo>
                  <a:cubicBezTo>
                    <a:pt x="130764" y="92841"/>
                    <a:pt x="125552" y="98889"/>
                    <a:pt x="119232" y="103285"/>
                  </a:cubicBezTo>
                  <a:cubicBezTo>
                    <a:pt x="112911" y="107680"/>
                    <a:pt x="106486" y="110589"/>
                    <a:pt x="99956" y="112012"/>
                  </a:cubicBezTo>
                  <a:cubicBezTo>
                    <a:pt x="91082" y="113770"/>
                    <a:pt x="78232" y="114649"/>
                    <a:pt x="61405" y="114649"/>
                  </a:cubicBezTo>
                  <a:lnTo>
                    <a:pt x="37169" y="114649"/>
                  </a:lnTo>
                  <a:lnTo>
                    <a:pt x="37169" y="184091"/>
                  </a:lnTo>
                  <a:lnTo>
                    <a:pt x="0" y="18409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9B1FA3CF-9802-4908-BF1F-FFF6919AFED7}"/>
                </a:ext>
              </a:extLst>
            </p:cNvPr>
            <p:cNvSpPr/>
            <p:nvPr/>
          </p:nvSpPr>
          <p:spPr>
            <a:xfrm>
              <a:off x="1095829" y="5851239"/>
              <a:ext cx="164495" cy="228600"/>
            </a:xfrm>
            <a:custGeom>
              <a:avLst/>
              <a:gdLst>
                <a:gd name="connsiteX0" fmla="*/ 0 w 164495"/>
                <a:gd name="connsiteY0" fmla="*/ 208038 h 212876"/>
                <a:gd name="connsiteX1" fmla="*/ 79828 w 164495"/>
                <a:gd name="connsiteY1" fmla="*/ 0 h 212876"/>
                <a:gd name="connsiteX2" fmla="*/ 164495 w 164495"/>
                <a:gd name="connsiteY2" fmla="*/ 212876 h 212876"/>
              </a:gdLst>
              <a:ahLst/>
              <a:cxnLst>
                <a:cxn ang="0">
                  <a:pos x="connsiteX0" y="connsiteY0"/>
                </a:cxn>
                <a:cxn ang="0">
                  <a:pos x="connsiteX1" y="connsiteY1"/>
                </a:cxn>
                <a:cxn ang="0">
                  <a:pos x="connsiteX2" y="connsiteY2"/>
                </a:cxn>
              </a:cxnLst>
              <a:rect l="l" t="t" r="r" b="b"/>
              <a:pathLst>
                <a:path w="164495" h="212876">
                  <a:moveTo>
                    <a:pt x="0" y="208038"/>
                  </a:moveTo>
                  <a:lnTo>
                    <a:pt x="79828" y="0"/>
                  </a:lnTo>
                  <a:lnTo>
                    <a:pt x="164495" y="212876"/>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D67BCD5F-023B-4928-A8BA-960BE01DD3FA}"/>
                </a:ext>
              </a:extLst>
            </p:cNvPr>
            <p:cNvSpPr/>
            <p:nvPr/>
          </p:nvSpPr>
          <p:spPr>
            <a:xfrm>
              <a:off x="1301554" y="5851239"/>
              <a:ext cx="101600" cy="228600"/>
            </a:xfrm>
            <a:custGeom>
              <a:avLst/>
              <a:gdLst>
                <a:gd name="connsiteX0" fmla="*/ 4838 w 101600"/>
                <a:gd name="connsiteY0" fmla="*/ 0 h 220133"/>
                <a:gd name="connsiteX1" fmla="*/ 0 w 101600"/>
                <a:gd name="connsiteY1" fmla="*/ 220133 h 220133"/>
                <a:gd name="connsiteX2" fmla="*/ 101600 w 101600"/>
                <a:gd name="connsiteY2" fmla="*/ 220133 h 220133"/>
              </a:gdLst>
              <a:ahLst/>
              <a:cxnLst>
                <a:cxn ang="0">
                  <a:pos x="connsiteX0" y="connsiteY0"/>
                </a:cxn>
                <a:cxn ang="0">
                  <a:pos x="connsiteX1" y="connsiteY1"/>
                </a:cxn>
                <a:cxn ang="0">
                  <a:pos x="connsiteX2" y="connsiteY2"/>
                </a:cxn>
              </a:cxnLst>
              <a:rect l="l" t="t" r="r" b="b"/>
              <a:pathLst>
                <a:path w="101600" h="220133">
                  <a:moveTo>
                    <a:pt x="4838" y="0"/>
                  </a:moveTo>
                  <a:lnTo>
                    <a:pt x="0" y="220133"/>
                  </a:lnTo>
                  <a:lnTo>
                    <a:pt x="101600" y="220133"/>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C9E83D94-2B8F-4267-A14B-28F4B1D232E9}"/>
                </a:ext>
              </a:extLst>
            </p:cNvPr>
            <p:cNvSpPr/>
            <p:nvPr/>
          </p:nvSpPr>
          <p:spPr>
            <a:xfrm>
              <a:off x="1444384" y="5851239"/>
              <a:ext cx="101600" cy="228600"/>
            </a:xfrm>
            <a:custGeom>
              <a:avLst/>
              <a:gdLst>
                <a:gd name="connsiteX0" fmla="*/ 4838 w 101600"/>
                <a:gd name="connsiteY0" fmla="*/ 0 h 220133"/>
                <a:gd name="connsiteX1" fmla="*/ 0 w 101600"/>
                <a:gd name="connsiteY1" fmla="*/ 220133 h 220133"/>
                <a:gd name="connsiteX2" fmla="*/ 101600 w 101600"/>
                <a:gd name="connsiteY2" fmla="*/ 220133 h 220133"/>
              </a:gdLst>
              <a:ahLst/>
              <a:cxnLst>
                <a:cxn ang="0">
                  <a:pos x="connsiteX0" y="connsiteY0"/>
                </a:cxn>
                <a:cxn ang="0">
                  <a:pos x="connsiteX1" y="connsiteY1"/>
                </a:cxn>
                <a:cxn ang="0">
                  <a:pos x="connsiteX2" y="connsiteY2"/>
                </a:cxn>
              </a:cxnLst>
              <a:rect l="l" t="t" r="r" b="b"/>
              <a:pathLst>
                <a:path w="101600" h="220133">
                  <a:moveTo>
                    <a:pt x="4838" y="0"/>
                  </a:moveTo>
                  <a:lnTo>
                    <a:pt x="0" y="220133"/>
                  </a:lnTo>
                  <a:lnTo>
                    <a:pt x="101600" y="220133"/>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A09FB9A1-EA5C-4B9A-9354-78F7C28542B6}"/>
                </a:ext>
              </a:extLst>
            </p:cNvPr>
            <p:cNvSpPr/>
            <p:nvPr/>
          </p:nvSpPr>
          <p:spPr>
            <a:xfrm>
              <a:off x="2040716" y="6018447"/>
              <a:ext cx="200512" cy="61391"/>
            </a:xfrm>
            <a:custGeom>
              <a:avLst/>
              <a:gdLst>
                <a:gd name="connsiteX0" fmla="*/ 0 w 253314"/>
                <a:gd name="connsiteY0" fmla="*/ 61903 h 77558"/>
                <a:gd name="connsiteX1" fmla="*/ 14375 w 253314"/>
                <a:gd name="connsiteY1" fmla="*/ 61903 h 77558"/>
                <a:gd name="connsiteX2" fmla="*/ 14375 w 253314"/>
                <a:gd name="connsiteY2" fmla="*/ 76279 h 77558"/>
                <a:gd name="connsiteX3" fmla="*/ 0 w 253314"/>
                <a:gd name="connsiteY3" fmla="*/ 76279 h 77558"/>
                <a:gd name="connsiteX4" fmla="*/ 138233 w 253314"/>
                <a:gd name="connsiteY4" fmla="*/ 12944 h 77558"/>
                <a:gd name="connsiteX5" fmla="*/ 123141 w 253314"/>
                <a:gd name="connsiteY5" fmla="*/ 19364 h 77558"/>
                <a:gd name="connsiteX6" fmla="*/ 117411 w 253314"/>
                <a:gd name="connsiteY6" fmla="*/ 38728 h 77558"/>
                <a:gd name="connsiteX7" fmla="*/ 123294 w 253314"/>
                <a:gd name="connsiteY7" fmla="*/ 58041 h 77558"/>
                <a:gd name="connsiteX8" fmla="*/ 138233 w 253314"/>
                <a:gd name="connsiteY8" fmla="*/ 64615 h 77558"/>
                <a:gd name="connsiteX9" fmla="*/ 153095 w 253314"/>
                <a:gd name="connsiteY9" fmla="*/ 58092 h 77558"/>
                <a:gd name="connsiteX10" fmla="*/ 158902 w 253314"/>
                <a:gd name="connsiteY10" fmla="*/ 38523 h 77558"/>
                <a:gd name="connsiteX11" fmla="*/ 153248 w 253314"/>
                <a:gd name="connsiteY11" fmla="*/ 19287 h 77558"/>
                <a:gd name="connsiteX12" fmla="*/ 138233 w 253314"/>
                <a:gd name="connsiteY12" fmla="*/ 12944 h 77558"/>
                <a:gd name="connsiteX13" fmla="*/ 180872 w 253314"/>
                <a:gd name="connsiteY13" fmla="*/ 1279 h 77558"/>
                <a:gd name="connsiteX14" fmla="*/ 203536 w 253314"/>
                <a:gd name="connsiteY14" fmla="*/ 1279 h 77558"/>
                <a:gd name="connsiteX15" fmla="*/ 217144 w 253314"/>
                <a:gd name="connsiteY15" fmla="*/ 52439 h 77558"/>
                <a:gd name="connsiteX16" fmla="*/ 230599 w 253314"/>
                <a:gd name="connsiteY16" fmla="*/ 1279 h 77558"/>
                <a:gd name="connsiteX17" fmla="*/ 253314 w 253314"/>
                <a:gd name="connsiteY17" fmla="*/ 1279 h 77558"/>
                <a:gd name="connsiteX18" fmla="*/ 253314 w 253314"/>
                <a:gd name="connsiteY18" fmla="*/ 76279 h 77558"/>
                <a:gd name="connsiteX19" fmla="*/ 239245 w 253314"/>
                <a:gd name="connsiteY19" fmla="*/ 76279 h 77558"/>
                <a:gd name="connsiteX20" fmla="*/ 239245 w 253314"/>
                <a:gd name="connsiteY20" fmla="*/ 17241 h 77558"/>
                <a:gd name="connsiteX21" fmla="*/ 224358 w 253314"/>
                <a:gd name="connsiteY21" fmla="*/ 76279 h 77558"/>
                <a:gd name="connsiteX22" fmla="*/ 209778 w 253314"/>
                <a:gd name="connsiteY22" fmla="*/ 76279 h 77558"/>
                <a:gd name="connsiteX23" fmla="*/ 194941 w 253314"/>
                <a:gd name="connsiteY23" fmla="*/ 17241 h 77558"/>
                <a:gd name="connsiteX24" fmla="*/ 194941 w 253314"/>
                <a:gd name="connsiteY24" fmla="*/ 76279 h 77558"/>
                <a:gd name="connsiteX25" fmla="*/ 180872 w 253314"/>
                <a:gd name="connsiteY25" fmla="*/ 76279 h 77558"/>
                <a:gd name="connsiteX26" fmla="*/ 138080 w 253314"/>
                <a:gd name="connsiteY26" fmla="*/ 0 h 77558"/>
                <a:gd name="connsiteX27" fmla="*/ 164606 w 253314"/>
                <a:gd name="connsiteY27" fmla="*/ 10283 h 77558"/>
                <a:gd name="connsiteX28" fmla="*/ 174556 w 253314"/>
                <a:gd name="connsiteY28" fmla="*/ 38882 h 77558"/>
                <a:gd name="connsiteX29" fmla="*/ 164683 w 253314"/>
                <a:gd name="connsiteY29" fmla="*/ 67301 h 77558"/>
                <a:gd name="connsiteX30" fmla="*/ 138284 w 253314"/>
                <a:gd name="connsiteY30" fmla="*/ 77558 h 77558"/>
                <a:gd name="connsiteX31" fmla="*/ 111681 w 253314"/>
                <a:gd name="connsiteY31" fmla="*/ 67352 h 77558"/>
                <a:gd name="connsiteX32" fmla="*/ 101807 w 253314"/>
                <a:gd name="connsiteY32" fmla="*/ 39240 h 77558"/>
                <a:gd name="connsiteX33" fmla="*/ 105235 w 253314"/>
                <a:gd name="connsiteY33" fmla="*/ 20004 h 77558"/>
                <a:gd name="connsiteX34" fmla="*/ 112218 w 253314"/>
                <a:gd name="connsiteY34" fmla="*/ 9721 h 77558"/>
                <a:gd name="connsiteX35" fmla="*/ 121913 w 253314"/>
                <a:gd name="connsiteY35" fmla="*/ 2967 h 77558"/>
                <a:gd name="connsiteX36" fmla="*/ 138080 w 253314"/>
                <a:gd name="connsiteY36" fmla="*/ 0 h 77558"/>
                <a:gd name="connsiteX37" fmla="*/ 61112 w 253314"/>
                <a:gd name="connsiteY37" fmla="*/ 0 h 77558"/>
                <a:gd name="connsiteX38" fmla="*/ 83469 w 253314"/>
                <a:gd name="connsiteY38" fmla="*/ 8135 h 77558"/>
                <a:gd name="connsiteX39" fmla="*/ 91143 w 253314"/>
                <a:gd name="connsiteY39" fmla="*/ 21948 h 77558"/>
                <a:gd name="connsiteX40" fmla="*/ 76153 w 253314"/>
                <a:gd name="connsiteY40" fmla="*/ 25529 h 77558"/>
                <a:gd name="connsiteX41" fmla="*/ 70602 w 253314"/>
                <a:gd name="connsiteY41" fmla="*/ 16320 h 77558"/>
                <a:gd name="connsiteX42" fmla="*/ 60345 w 253314"/>
                <a:gd name="connsiteY42" fmla="*/ 12944 h 77558"/>
                <a:gd name="connsiteX43" fmla="*/ 46813 w 253314"/>
                <a:gd name="connsiteY43" fmla="*/ 18929 h 77558"/>
                <a:gd name="connsiteX44" fmla="*/ 41620 w 253314"/>
                <a:gd name="connsiteY44" fmla="*/ 38319 h 77558"/>
                <a:gd name="connsiteX45" fmla="*/ 46736 w 253314"/>
                <a:gd name="connsiteY45" fmla="*/ 58578 h 77558"/>
                <a:gd name="connsiteX46" fmla="*/ 60038 w 253314"/>
                <a:gd name="connsiteY46" fmla="*/ 64615 h 77558"/>
                <a:gd name="connsiteX47" fmla="*/ 70423 w 253314"/>
                <a:gd name="connsiteY47" fmla="*/ 60778 h 77558"/>
                <a:gd name="connsiteX48" fmla="*/ 76665 w 253314"/>
                <a:gd name="connsiteY48" fmla="*/ 48704 h 77558"/>
                <a:gd name="connsiteX49" fmla="*/ 91348 w 253314"/>
                <a:gd name="connsiteY49" fmla="*/ 53360 h 77558"/>
                <a:gd name="connsiteX50" fmla="*/ 80118 w 253314"/>
                <a:gd name="connsiteY50" fmla="*/ 71598 h 77558"/>
                <a:gd name="connsiteX51" fmla="*/ 60191 w 253314"/>
                <a:gd name="connsiteY51" fmla="*/ 77558 h 77558"/>
                <a:gd name="connsiteX52" fmla="*/ 35635 w 253314"/>
                <a:gd name="connsiteY52" fmla="*/ 67352 h 77558"/>
                <a:gd name="connsiteX53" fmla="*/ 26017 w 253314"/>
                <a:gd name="connsiteY53" fmla="*/ 39444 h 77558"/>
                <a:gd name="connsiteX54" fmla="*/ 35686 w 253314"/>
                <a:gd name="connsiteY54" fmla="*/ 10360 h 77558"/>
                <a:gd name="connsiteX55" fmla="*/ 61112 w 253314"/>
                <a:gd name="connsiteY55" fmla="*/ 0 h 77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53314" h="77558">
                  <a:moveTo>
                    <a:pt x="0" y="61903"/>
                  </a:moveTo>
                  <a:lnTo>
                    <a:pt x="14375" y="61903"/>
                  </a:lnTo>
                  <a:lnTo>
                    <a:pt x="14375" y="76279"/>
                  </a:lnTo>
                  <a:lnTo>
                    <a:pt x="0" y="76279"/>
                  </a:lnTo>
                  <a:close/>
                  <a:moveTo>
                    <a:pt x="138233" y="12944"/>
                  </a:moveTo>
                  <a:cubicBezTo>
                    <a:pt x="131992" y="12944"/>
                    <a:pt x="126961" y="15084"/>
                    <a:pt x="123141" y="19364"/>
                  </a:cubicBezTo>
                  <a:cubicBezTo>
                    <a:pt x="119321" y="23644"/>
                    <a:pt x="117411" y="30099"/>
                    <a:pt x="117411" y="38728"/>
                  </a:cubicBezTo>
                  <a:cubicBezTo>
                    <a:pt x="117411" y="47221"/>
                    <a:pt x="119372" y="53658"/>
                    <a:pt x="123294" y="58041"/>
                  </a:cubicBezTo>
                  <a:cubicBezTo>
                    <a:pt x="127217" y="62423"/>
                    <a:pt x="132196" y="64615"/>
                    <a:pt x="138233" y="64615"/>
                  </a:cubicBezTo>
                  <a:cubicBezTo>
                    <a:pt x="144270" y="64615"/>
                    <a:pt x="149224" y="62441"/>
                    <a:pt x="153095" y="58092"/>
                  </a:cubicBezTo>
                  <a:cubicBezTo>
                    <a:pt x="156966" y="53743"/>
                    <a:pt x="158902" y="47221"/>
                    <a:pt x="158902" y="38523"/>
                  </a:cubicBezTo>
                  <a:cubicBezTo>
                    <a:pt x="158902" y="29929"/>
                    <a:pt x="157017" y="23517"/>
                    <a:pt x="153248" y="19287"/>
                  </a:cubicBezTo>
                  <a:cubicBezTo>
                    <a:pt x="149480" y="15058"/>
                    <a:pt x="144475" y="12944"/>
                    <a:pt x="138233" y="12944"/>
                  </a:cubicBezTo>
                  <a:close/>
                  <a:moveTo>
                    <a:pt x="180872" y="1279"/>
                  </a:moveTo>
                  <a:lnTo>
                    <a:pt x="203536" y="1279"/>
                  </a:lnTo>
                  <a:lnTo>
                    <a:pt x="217144" y="52439"/>
                  </a:lnTo>
                  <a:lnTo>
                    <a:pt x="230599" y="1279"/>
                  </a:lnTo>
                  <a:lnTo>
                    <a:pt x="253314" y="1279"/>
                  </a:lnTo>
                  <a:lnTo>
                    <a:pt x="253314" y="76279"/>
                  </a:lnTo>
                  <a:lnTo>
                    <a:pt x="239245" y="76279"/>
                  </a:lnTo>
                  <a:lnTo>
                    <a:pt x="239245" y="17241"/>
                  </a:lnTo>
                  <a:lnTo>
                    <a:pt x="224358" y="76279"/>
                  </a:lnTo>
                  <a:lnTo>
                    <a:pt x="209778" y="76279"/>
                  </a:lnTo>
                  <a:lnTo>
                    <a:pt x="194941" y="17241"/>
                  </a:lnTo>
                  <a:lnTo>
                    <a:pt x="194941" y="76279"/>
                  </a:lnTo>
                  <a:lnTo>
                    <a:pt x="180872" y="76279"/>
                  </a:lnTo>
                  <a:close/>
                  <a:moveTo>
                    <a:pt x="138080" y="0"/>
                  </a:moveTo>
                  <a:cubicBezTo>
                    <a:pt x="149130" y="0"/>
                    <a:pt x="157972" y="3428"/>
                    <a:pt x="164606" y="10283"/>
                  </a:cubicBezTo>
                  <a:cubicBezTo>
                    <a:pt x="171240" y="17139"/>
                    <a:pt x="174556" y="26671"/>
                    <a:pt x="174556" y="38882"/>
                  </a:cubicBezTo>
                  <a:cubicBezTo>
                    <a:pt x="174556" y="50989"/>
                    <a:pt x="171265" y="60462"/>
                    <a:pt x="164683" y="67301"/>
                  </a:cubicBezTo>
                  <a:cubicBezTo>
                    <a:pt x="158100" y="74139"/>
                    <a:pt x="149301" y="77558"/>
                    <a:pt x="138284" y="77558"/>
                  </a:cubicBezTo>
                  <a:cubicBezTo>
                    <a:pt x="127131" y="77558"/>
                    <a:pt x="118264" y="74156"/>
                    <a:pt x="111681" y="67352"/>
                  </a:cubicBezTo>
                  <a:cubicBezTo>
                    <a:pt x="105099" y="60548"/>
                    <a:pt x="101807" y="51177"/>
                    <a:pt x="101807" y="39240"/>
                  </a:cubicBezTo>
                  <a:cubicBezTo>
                    <a:pt x="101807" y="31600"/>
                    <a:pt x="102950" y="25188"/>
                    <a:pt x="105235" y="20004"/>
                  </a:cubicBezTo>
                  <a:cubicBezTo>
                    <a:pt x="106940" y="16184"/>
                    <a:pt x="109268" y="12756"/>
                    <a:pt x="112218" y="9721"/>
                  </a:cubicBezTo>
                  <a:cubicBezTo>
                    <a:pt x="115169" y="6685"/>
                    <a:pt x="118400" y="4434"/>
                    <a:pt x="121913" y="2967"/>
                  </a:cubicBezTo>
                  <a:cubicBezTo>
                    <a:pt x="126586" y="989"/>
                    <a:pt x="131975" y="0"/>
                    <a:pt x="138080" y="0"/>
                  </a:cubicBezTo>
                  <a:close/>
                  <a:moveTo>
                    <a:pt x="61112" y="0"/>
                  </a:moveTo>
                  <a:cubicBezTo>
                    <a:pt x="70287" y="0"/>
                    <a:pt x="77739" y="2712"/>
                    <a:pt x="83469" y="8135"/>
                  </a:cubicBezTo>
                  <a:cubicBezTo>
                    <a:pt x="86880" y="11341"/>
                    <a:pt x="89438" y="15945"/>
                    <a:pt x="91143" y="21948"/>
                  </a:cubicBezTo>
                  <a:lnTo>
                    <a:pt x="76153" y="25529"/>
                  </a:lnTo>
                  <a:cubicBezTo>
                    <a:pt x="75266" y="21641"/>
                    <a:pt x="73416" y="18571"/>
                    <a:pt x="70602" y="16320"/>
                  </a:cubicBezTo>
                  <a:cubicBezTo>
                    <a:pt x="67788" y="14069"/>
                    <a:pt x="64369" y="12944"/>
                    <a:pt x="60345" y="12944"/>
                  </a:cubicBezTo>
                  <a:cubicBezTo>
                    <a:pt x="54785" y="12944"/>
                    <a:pt x="50275" y="14939"/>
                    <a:pt x="46813" y="18929"/>
                  </a:cubicBezTo>
                  <a:cubicBezTo>
                    <a:pt x="43351" y="22920"/>
                    <a:pt x="41620" y="29383"/>
                    <a:pt x="41620" y="38319"/>
                  </a:cubicBezTo>
                  <a:cubicBezTo>
                    <a:pt x="41620" y="47800"/>
                    <a:pt x="43326" y="54553"/>
                    <a:pt x="46736" y="58578"/>
                  </a:cubicBezTo>
                  <a:cubicBezTo>
                    <a:pt x="50147" y="62603"/>
                    <a:pt x="54581" y="64615"/>
                    <a:pt x="60038" y="64615"/>
                  </a:cubicBezTo>
                  <a:cubicBezTo>
                    <a:pt x="64062" y="64615"/>
                    <a:pt x="67524" y="63336"/>
                    <a:pt x="70423" y="60778"/>
                  </a:cubicBezTo>
                  <a:cubicBezTo>
                    <a:pt x="73322" y="58220"/>
                    <a:pt x="75403" y="54195"/>
                    <a:pt x="76665" y="48704"/>
                  </a:cubicBezTo>
                  <a:lnTo>
                    <a:pt x="91348" y="53360"/>
                  </a:lnTo>
                  <a:cubicBezTo>
                    <a:pt x="89097" y="61545"/>
                    <a:pt x="85353" y="67625"/>
                    <a:pt x="80118" y="71598"/>
                  </a:cubicBezTo>
                  <a:cubicBezTo>
                    <a:pt x="74883" y="75572"/>
                    <a:pt x="68240" y="77558"/>
                    <a:pt x="60191" y="77558"/>
                  </a:cubicBezTo>
                  <a:cubicBezTo>
                    <a:pt x="50232" y="77558"/>
                    <a:pt x="42047" y="74156"/>
                    <a:pt x="35635" y="67352"/>
                  </a:cubicBezTo>
                  <a:cubicBezTo>
                    <a:pt x="29223" y="60548"/>
                    <a:pt x="26017" y="51245"/>
                    <a:pt x="26017" y="39444"/>
                  </a:cubicBezTo>
                  <a:cubicBezTo>
                    <a:pt x="26017" y="26961"/>
                    <a:pt x="29240" y="17267"/>
                    <a:pt x="35686" y="10360"/>
                  </a:cubicBezTo>
                  <a:cubicBezTo>
                    <a:pt x="42132" y="3453"/>
                    <a:pt x="50607" y="0"/>
                    <a:pt x="6111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sp>
        <p:nvSpPr>
          <p:cNvPr id="17" name="TextBox 16">
            <a:hlinkClick r:id="rId2"/>
            <a:extLst>
              <a:ext uri="{FF2B5EF4-FFF2-40B4-BE49-F238E27FC236}">
                <a16:creationId xmlns:a16="http://schemas.microsoft.com/office/drawing/2014/main" id="{46673C6C-F4E2-45EA-9333-0F52A6A69329}"/>
              </a:ext>
            </a:extLst>
          </p:cNvPr>
          <p:cNvSpPr txBox="1"/>
          <p:nvPr/>
        </p:nvSpPr>
        <p:spPr>
          <a:xfrm>
            <a:off x="6741941" y="6467568"/>
            <a:ext cx="5169613" cy="246221"/>
          </a:xfrm>
          <a:prstGeom prst="rect">
            <a:avLst/>
          </a:prstGeom>
          <a:noFill/>
        </p:spPr>
        <p:txBody>
          <a:bodyPr wrap="square" rtlCol="0">
            <a:spAutoFit/>
          </a:bodyPr>
          <a:lstStyle/>
          <a:p>
            <a:pPr algn="r"/>
            <a:r>
              <a:rPr lang="en-US" altLang="ko-KR" sz="1000" dirty="0">
                <a:solidFill>
                  <a:schemeClr val="bg1"/>
                </a:solidFill>
                <a:cs typeface="Arial" pitchFamily="34" charset="0"/>
                <a:hlinkClick r:id="rId2">
                  <a:extLst>
                    <a:ext uri="{A12FA001-AC4F-418D-AE19-62706E023703}">
                      <ahyp:hlinkClr xmlns:ahyp="http://schemas.microsoft.com/office/drawing/2018/hyperlinkcolor" val="tx"/>
                    </a:ext>
                  </a:extLst>
                </a:hlinkClick>
              </a:rPr>
              <a:t>http://www.free-powerpoint-templates-design.com</a:t>
            </a:r>
            <a:endParaRPr lang="ko-KR" altLang="en-US" sz="1000" dirty="0">
              <a:solidFill>
                <a:schemeClr val="bg1"/>
              </a:solidFill>
              <a:cs typeface="Arial" pitchFamily="34" charset="0"/>
            </a:endParaRPr>
          </a:p>
        </p:txBody>
      </p:sp>
      <p:sp>
        <p:nvSpPr>
          <p:cNvPr id="21" name="TextBox 20">
            <a:extLst>
              <a:ext uri="{FF2B5EF4-FFF2-40B4-BE49-F238E27FC236}">
                <a16:creationId xmlns:a16="http://schemas.microsoft.com/office/drawing/2014/main" id="{93AEA043-746F-4334-A00A-A4587B060237}"/>
              </a:ext>
            </a:extLst>
          </p:cNvPr>
          <p:cNvSpPr txBox="1"/>
          <p:nvPr/>
        </p:nvSpPr>
        <p:spPr>
          <a:xfrm>
            <a:off x="7183620" y="591090"/>
            <a:ext cx="5008380" cy="2062103"/>
          </a:xfrm>
          <a:prstGeom prst="rect">
            <a:avLst/>
          </a:prstGeom>
          <a:noFill/>
        </p:spPr>
        <p:txBody>
          <a:bodyPr wrap="square" rtlCol="0" anchor="ctr">
            <a:spAutoFit/>
          </a:bodyPr>
          <a:lstStyle/>
          <a:p>
            <a:pPr algn="ctr"/>
            <a:r>
              <a:rPr lang="en-US" sz="3200" b="1" dirty="0">
                <a:solidFill>
                  <a:schemeClr val="bg1"/>
                </a:solidFill>
                <a:latin typeface="Arial Rounded MT Bold" panose="020F0704030504030204" pitchFamily="34" charset="0"/>
              </a:rPr>
              <a:t>Customer Prediction, Profiling &amp;  Classification of  ODDO-BHF Securities Clients</a:t>
            </a:r>
            <a:endParaRPr lang="ko-KR" altLang="en-US" sz="8000" b="1" dirty="0">
              <a:solidFill>
                <a:schemeClr val="bg1"/>
              </a:solidFill>
              <a:latin typeface="Arial Rounded MT Bold" panose="020F0704030504030204" pitchFamily="34" charset="0"/>
              <a:cs typeface="Arial" pitchFamily="34" charset="0"/>
            </a:endParaRPr>
          </a:p>
        </p:txBody>
      </p:sp>
      <p:sp>
        <p:nvSpPr>
          <p:cNvPr id="22" name="TextBox 21">
            <a:extLst>
              <a:ext uri="{FF2B5EF4-FFF2-40B4-BE49-F238E27FC236}">
                <a16:creationId xmlns:a16="http://schemas.microsoft.com/office/drawing/2014/main" id="{7DC83D12-1353-440F-A5DC-1ACD4C118187}"/>
              </a:ext>
            </a:extLst>
          </p:cNvPr>
          <p:cNvSpPr txBox="1"/>
          <p:nvPr/>
        </p:nvSpPr>
        <p:spPr>
          <a:xfrm>
            <a:off x="7657776" y="4302824"/>
            <a:ext cx="5008380" cy="400110"/>
          </a:xfrm>
          <a:prstGeom prst="rect">
            <a:avLst/>
          </a:prstGeom>
          <a:noFill/>
        </p:spPr>
        <p:txBody>
          <a:bodyPr wrap="square" rtlCol="0" anchor="ctr">
            <a:spAutoFit/>
          </a:bodyPr>
          <a:lstStyle/>
          <a:p>
            <a:r>
              <a:rPr lang="en-US" sz="2000" b="1" dirty="0">
                <a:solidFill>
                  <a:schemeClr val="bg1"/>
                </a:solidFill>
                <a:latin typeface="Aharoni" panose="02010803020104030203" pitchFamily="2" charset="-79"/>
                <a:ea typeface="Microsoft JhengHei UI Light" panose="020B0304030504040204" pitchFamily="34" charset="-120"/>
                <a:cs typeface="Aharoni" panose="02010803020104030203" pitchFamily="2" charset="-79"/>
              </a:rPr>
              <a:t>Elaborate by :</a:t>
            </a:r>
          </a:p>
        </p:txBody>
      </p:sp>
      <p:pic>
        <p:nvPicPr>
          <p:cNvPr id="25" name="Image 176">
            <a:extLst>
              <a:ext uri="{FF2B5EF4-FFF2-40B4-BE49-F238E27FC236}">
                <a16:creationId xmlns:a16="http://schemas.microsoft.com/office/drawing/2014/main" id="{C67A32EC-38D6-4E5C-8439-1DA163889766}"/>
              </a:ext>
            </a:extLst>
          </p:cNvPr>
          <p:cNvPicPr>
            <a:picLocks noChangeAspect="1"/>
          </p:cNvPicPr>
          <p:nvPr/>
        </p:nvPicPr>
        <p:blipFill>
          <a:blip r:embed="rId3">
            <a:extLst>
              <a:ext uri="{BEBA8EAE-BF5A-486C-A8C5-ECC9F3942E4B}">
                <a14:imgProps xmlns:a14="http://schemas.microsoft.com/office/drawing/2010/main">
                  <a14:imgLayer r:embed="rId4">
                    <a14:imgEffect>
                      <a14:saturation sat="66000"/>
                    </a14:imgEffect>
                  </a14:imgLayer>
                </a14:imgProps>
              </a:ext>
            </a:extLst>
          </a:blip>
          <a:stretch>
            <a:fillRect/>
          </a:stretch>
        </p:blipFill>
        <p:spPr>
          <a:xfrm>
            <a:off x="8669724" y="2713599"/>
            <a:ext cx="1808024" cy="1163197"/>
          </a:xfrm>
          <a:prstGeom prst="roundRect">
            <a:avLst>
              <a:gd name="adj" fmla="val 25342"/>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2" name="TextBox 1">
            <a:extLst>
              <a:ext uri="{FF2B5EF4-FFF2-40B4-BE49-F238E27FC236}">
                <a16:creationId xmlns:a16="http://schemas.microsoft.com/office/drawing/2014/main" id="{BCCF33CD-A18B-4C3F-8AD1-52E545F4EE0D}"/>
              </a:ext>
            </a:extLst>
          </p:cNvPr>
          <p:cNvSpPr txBox="1"/>
          <p:nvPr/>
        </p:nvSpPr>
        <p:spPr>
          <a:xfrm>
            <a:off x="8469297" y="4847208"/>
            <a:ext cx="3078102" cy="1354217"/>
          </a:xfrm>
          <a:prstGeom prst="rect">
            <a:avLst/>
          </a:prstGeom>
          <a:noFill/>
        </p:spPr>
        <p:txBody>
          <a:bodyPr wrap="square" rtlCol="0">
            <a:spAutoFit/>
          </a:bodyPr>
          <a:lstStyle/>
          <a:p>
            <a:pPr marL="285750" indent="-285750">
              <a:buFont typeface="Courier New" panose="02070309020205020404" pitchFamily="49" charset="0"/>
              <a:buChar char="o"/>
            </a:pPr>
            <a:r>
              <a:rPr lang="en-US" sz="1600" dirty="0">
                <a:solidFill>
                  <a:schemeClr val="bg1"/>
                </a:solidFill>
                <a:latin typeface="Aharoni" panose="02010803020104030203" pitchFamily="2" charset="-79"/>
                <a:cs typeface="Aharoni" panose="02010803020104030203" pitchFamily="2" charset="-79"/>
              </a:rPr>
              <a:t>Mohamed Iheb Bousnina</a:t>
            </a:r>
          </a:p>
          <a:p>
            <a:pPr marL="285750" indent="-285750">
              <a:buFont typeface="Courier New" panose="02070309020205020404" pitchFamily="49" charset="0"/>
              <a:buChar char="o"/>
            </a:pPr>
            <a:r>
              <a:rPr lang="en-US" sz="1600" dirty="0" err="1">
                <a:solidFill>
                  <a:schemeClr val="bg1"/>
                </a:solidFill>
                <a:latin typeface="Aharoni" panose="02010803020104030203" pitchFamily="2" charset="-79"/>
                <a:cs typeface="Aharoni" panose="02010803020104030203" pitchFamily="2" charset="-79"/>
              </a:rPr>
              <a:t>Fedi</a:t>
            </a:r>
            <a:r>
              <a:rPr lang="en-US" sz="1600" dirty="0">
                <a:solidFill>
                  <a:schemeClr val="bg1"/>
                </a:solidFill>
                <a:latin typeface="Aharoni" panose="02010803020104030203" pitchFamily="2" charset="-79"/>
                <a:cs typeface="Aharoni" panose="02010803020104030203" pitchFamily="2" charset="-79"/>
              </a:rPr>
              <a:t> </a:t>
            </a:r>
            <a:r>
              <a:rPr lang="en-US" sz="1600" dirty="0" err="1">
                <a:solidFill>
                  <a:schemeClr val="bg1"/>
                </a:solidFill>
                <a:latin typeface="Aharoni" panose="02010803020104030203" pitchFamily="2" charset="-79"/>
                <a:cs typeface="Aharoni" panose="02010803020104030203" pitchFamily="2" charset="-79"/>
              </a:rPr>
              <a:t>Bayoudh</a:t>
            </a:r>
            <a:endParaRPr lang="en-US" sz="1600" dirty="0">
              <a:solidFill>
                <a:schemeClr val="bg1"/>
              </a:solidFill>
              <a:latin typeface="Aharoni" panose="02010803020104030203" pitchFamily="2" charset="-79"/>
              <a:cs typeface="Aharoni" panose="02010803020104030203" pitchFamily="2" charset="-79"/>
            </a:endParaRPr>
          </a:p>
          <a:p>
            <a:pPr marL="285750" indent="-285750">
              <a:buFont typeface="Courier New" panose="02070309020205020404" pitchFamily="49" charset="0"/>
              <a:buChar char="o"/>
            </a:pPr>
            <a:r>
              <a:rPr lang="en-US" sz="1600" dirty="0" err="1">
                <a:solidFill>
                  <a:schemeClr val="bg1"/>
                </a:solidFill>
                <a:latin typeface="Aharoni" panose="02010803020104030203" pitchFamily="2" charset="-79"/>
                <a:cs typeface="Aharoni" panose="02010803020104030203" pitchFamily="2" charset="-79"/>
              </a:rPr>
              <a:t>Mhadheb</a:t>
            </a:r>
            <a:r>
              <a:rPr lang="en-US" sz="1600" dirty="0">
                <a:solidFill>
                  <a:schemeClr val="bg1"/>
                </a:solidFill>
                <a:latin typeface="Aharoni" panose="02010803020104030203" pitchFamily="2" charset="-79"/>
                <a:cs typeface="Aharoni" panose="02010803020104030203" pitchFamily="2" charset="-79"/>
              </a:rPr>
              <a:t> Ben Mahmoud</a:t>
            </a:r>
          </a:p>
          <a:p>
            <a:pPr marL="285750" indent="-285750">
              <a:buFont typeface="Courier New" panose="02070309020205020404" pitchFamily="49" charset="0"/>
              <a:buChar char="o"/>
            </a:pPr>
            <a:r>
              <a:rPr lang="en-US" sz="1600" dirty="0" err="1">
                <a:solidFill>
                  <a:schemeClr val="bg1"/>
                </a:solidFill>
                <a:latin typeface="Aharoni" panose="02010803020104030203" pitchFamily="2" charset="-79"/>
                <a:cs typeface="Aharoni" panose="02010803020104030203" pitchFamily="2" charset="-79"/>
              </a:rPr>
              <a:t>Montassar</a:t>
            </a:r>
            <a:r>
              <a:rPr lang="en-US" sz="1600" dirty="0">
                <a:solidFill>
                  <a:schemeClr val="bg1"/>
                </a:solidFill>
                <a:latin typeface="Aharoni" panose="02010803020104030203" pitchFamily="2" charset="-79"/>
                <a:cs typeface="Aharoni" panose="02010803020104030203" pitchFamily="2" charset="-79"/>
              </a:rPr>
              <a:t> </a:t>
            </a:r>
            <a:r>
              <a:rPr lang="en-US" sz="1600" dirty="0" err="1">
                <a:solidFill>
                  <a:schemeClr val="bg1"/>
                </a:solidFill>
                <a:latin typeface="Aharoni" panose="02010803020104030203" pitchFamily="2" charset="-79"/>
                <a:cs typeface="Aharoni" panose="02010803020104030203" pitchFamily="2" charset="-79"/>
              </a:rPr>
              <a:t>Thabti</a:t>
            </a:r>
            <a:endParaRPr lang="en-US" sz="1600" dirty="0">
              <a:solidFill>
                <a:schemeClr val="bg1"/>
              </a:solidFill>
              <a:latin typeface="Aharoni" panose="02010803020104030203" pitchFamily="2" charset="-79"/>
              <a:cs typeface="Aharoni" panose="02010803020104030203" pitchFamily="2" charset="-79"/>
            </a:endParaRPr>
          </a:p>
          <a:p>
            <a:pPr marL="285750" indent="-285750">
              <a:buFont typeface="Courier New" panose="02070309020205020404" pitchFamily="49" charset="0"/>
              <a:buChar char="o"/>
            </a:pPr>
            <a:r>
              <a:rPr lang="en-US" sz="1600" dirty="0">
                <a:solidFill>
                  <a:schemeClr val="bg1"/>
                </a:solidFill>
                <a:latin typeface="Aharoni" panose="02010803020104030203" pitchFamily="2" charset="-79"/>
                <a:cs typeface="Aharoni" panose="02010803020104030203" pitchFamily="2" charset="-79"/>
              </a:rPr>
              <a:t>Khalil Ben </a:t>
            </a:r>
            <a:r>
              <a:rPr lang="en-US" sz="1600" dirty="0" err="1">
                <a:solidFill>
                  <a:schemeClr val="bg1"/>
                </a:solidFill>
                <a:latin typeface="Aharoni" panose="02010803020104030203" pitchFamily="2" charset="-79"/>
                <a:cs typeface="Aharoni" panose="02010803020104030203" pitchFamily="2" charset="-79"/>
              </a:rPr>
              <a:t>Romdhane</a:t>
            </a:r>
            <a:endParaRPr lang="en-US" sz="1600" dirty="0">
              <a:solidFill>
                <a:schemeClr val="bg1"/>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0866850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0B96298-FDBA-4AD5-975B-CE6829F2F8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4626" y="701337"/>
            <a:ext cx="9830540" cy="5450888"/>
          </a:xfrm>
          <a:prstGeom prst="rect">
            <a:avLst/>
          </a:prstGeom>
        </p:spPr>
      </p:pic>
      <p:sp>
        <p:nvSpPr>
          <p:cNvPr id="7" name="Rectangle 6">
            <a:extLst>
              <a:ext uri="{FF2B5EF4-FFF2-40B4-BE49-F238E27FC236}">
                <a16:creationId xmlns:a16="http://schemas.microsoft.com/office/drawing/2014/main" id="{5982814C-61C3-48A1-925A-E594FF6D9973}"/>
              </a:ext>
            </a:extLst>
          </p:cNvPr>
          <p:cNvSpPr/>
          <p:nvPr/>
        </p:nvSpPr>
        <p:spPr>
          <a:xfrm>
            <a:off x="266330" y="381739"/>
            <a:ext cx="7836024" cy="1374735"/>
          </a:xfrm>
          <a:prstGeom prst="rect">
            <a:avLst/>
          </a:prstGeom>
        </p:spPr>
        <p:txBody>
          <a:bodyPr wrap="square">
            <a:spAutoFit/>
          </a:bodyPr>
          <a:lstStyle/>
          <a:p>
            <a:pPr>
              <a:lnSpc>
                <a:spcPts val="5000"/>
              </a:lnSpc>
            </a:pPr>
            <a:r>
              <a:rPr lang="en-US" altLang="ko-KR" sz="4400" b="1" dirty="0">
                <a:cs typeface="Arial" pitchFamily="34" charset="0"/>
              </a:rPr>
              <a:t>Data understanding [3/3]</a:t>
            </a:r>
            <a:endParaRPr lang="ko-KR" altLang="en-US" sz="4400" b="1" dirty="0">
              <a:cs typeface="Arial" pitchFamily="34" charset="0"/>
            </a:endParaRPr>
          </a:p>
          <a:p>
            <a:pPr>
              <a:lnSpc>
                <a:spcPts val="5000"/>
              </a:lnSpc>
            </a:pPr>
            <a:r>
              <a:rPr lang="en-US" sz="4400" b="1" dirty="0">
                <a:latin typeface="Montserrat Bold" charset="0"/>
                <a:ea typeface="Montserrat Bold" charset="0"/>
                <a:cs typeface="Montserrat Bold" charset="0"/>
              </a:rPr>
              <a:t> </a:t>
            </a:r>
          </a:p>
        </p:txBody>
      </p:sp>
      <p:sp>
        <p:nvSpPr>
          <p:cNvPr id="3" name="TextBox 2">
            <a:extLst>
              <a:ext uri="{FF2B5EF4-FFF2-40B4-BE49-F238E27FC236}">
                <a16:creationId xmlns:a16="http://schemas.microsoft.com/office/drawing/2014/main" id="{339B45D6-3504-4C77-A420-A70DB67EA595}"/>
              </a:ext>
            </a:extLst>
          </p:cNvPr>
          <p:cNvSpPr txBox="1"/>
          <p:nvPr/>
        </p:nvSpPr>
        <p:spPr>
          <a:xfrm>
            <a:off x="5575177" y="6365289"/>
            <a:ext cx="1518364" cy="369332"/>
          </a:xfrm>
          <a:prstGeom prst="rect">
            <a:avLst/>
          </a:prstGeom>
          <a:noFill/>
        </p:spPr>
        <p:txBody>
          <a:bodyPr wrap="none" rtlCol="0">
            <a:spAutoFit/>
          </a:bodyPr>
          <a:lstStyle/>
          <a:p>
            <a:r>
              <a:rPr lang="en-US" b="1" dirty="0"/>
              <a:t>DW </a:t>
            </a:r>
            <a:r>
              <a:rPr lang="fr-FR" b="1" dirty="0" err="1"/>
              <a:t>Schema</a:t>
            </a:r>
            <a:endParaRPr lang="en-US" b="1" dirty="0"/>
          </a:p>
        </p:txBody>
      </p:sp>
      <p:sp>
        <p:nvSpPr>
          <p:cNvPr id="5" name="Organigramme : Affichage 1">
            <a:extLst>
              <a:ext uri="{FF2B5EF4-FFF2-40B4-BE49-F238E27FC236}">
                <a16:creationId xmlns:a16="http://schemas.microsoft.com/office/drawing/2014/main" id="{841C44A7-5ECE-4379-A38D-414DCC3BED23}"/>
              </a:ext>
            </a:extLst>
          </p:cNvPr>
          <p:cNvSpPr/>
          <p:nvPr/>
        </p:nvSpPr>
        <p:spPr>
          <a:xfrm>
            <a:off x="11303540" y="6217674"/>
            <a:ext cx="77175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10</a:t>
            </a:r>
          </a:p>
        </p:txBody>
      </p:sp>
    </p:spTree>
    <p:extLst>
      <p:ext uri="{BB962C8B-B14F-4D97-AF65-F5344CB8AC3E}">
        <p14:creationId xmlns:p14="http://schemas.microsoft.com/office/powerpoint/2010/main" val="18381867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308725" y="1639453"/>
            <a:ext cx="4245520" cy="2015936"/>
          </a:xfrm>
          <a:prstGeom prst="rect">
            <a:avLst/>
          </a:prstGeom>
          <a:noFill/>
        </p:spPr>
        <p:txBody>
          <a:bodyPr wrap="square" rtlCol="0">
            <a:spAutoFit/>
          </a:bodyPr>
          <a:lstStyle/>
          <a:p>
            <a:pPr>
              <a:lnSpc>
                <a:spcPts val="5000"/>
              </a:lnSpc>
            </a:pPr>
            <a:r>
              <a:rPr lang="en-US" altLang="ko-KR" sz="4800" b="1" dirty="0">
                <a:solidFill>
                  <a:schemeClr val="accent6"/>
                </a:solidFill>
                <a:cs typeface="Arial" pitchFamily="34" charset="0"/>
              </a:rPr>
              <a:t>Data integration</a:t>
            </a:r>
            <a:endParaRPr lang="ko-KR" altLang="en-US" sz="4800" b="1" dirty="0">
              <a:solidFill>
                <a:schemeClr val="accent6"/>
              </a:solidFill>
              <a:cs typeface="Arial" pitchFamily="34" charset="0"/>
            </a:endParaRPr>
          </a:p>
          <a:p>
            <a:pPr>
              <a:lnSpc>
                <a:spcPts val="5000"/>
              </a:lnSpc>
            </a:pPr>
            <a:r>
              <a:rPr lang="en-US" sz="4800" b="1" dirty="0">
                <a:solidFill>
                  <a:schemeClr val="tx2"/>
                </a:solidFill>
                <a:latin typeface="Montserrat Bold" charset="0"/>
                <a:ea typeface="Montserrat Bold" charset="0"/>
                <a:cs typeface="Montserrat Bold" charset="0"/>
              </a:rPr>
              <a:t> </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
        <p:nvSpPr>
          <p:cNvPr id="9" name="Organigramme : Affichage 1">
            <a:extLst>
              <a:ext uri="{FF2B5EF4-FFF2-40B4-BE49-F238E27FC236}">
                <a16:creationId xmlns:a16="http://schemas.microsoft.com/office/drawing/2014/main" id="{E61D75CC-8471-485F-B6B6-D4D6CF349BDD}"/>
              </a:ext>
            </a:extLst>
          </p:cNvPr>
          <p:cNvSpPr/>
          <p:nvPr/>
        </p:nvSpPr>
        <p:spPr>
          <a:xfrm>
            <a:off x="11303540" y="6204021"/>
            <a:ext cx="77175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11</a:t>
            </a:r>
          </a:p>
        </p:txBody>
      </p:sp>
    </p:spTree>
    <p:extLst>
      <p:ext uri="{BB962C8B-B14F-4D97-AF65-F5344CB8AC3E}">
        <p14:creationId xmlns:p14="http://schemas.microsoft.com/office/powerpoint/2010/main" val="4099125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266330" y="381739"/>
            <a:ext cx="7836024" cy="1374735"/>
          </a:xfrm>
          <a:prstGeom prst="rect">
            <a:avLst/>
          </a:prstGeom>
        </p:spPr>
        <p:txBody>
          <a:bodyPr wrap="square">
            <a:spAutoFit/>
          </a:bodyPr>
          <a:lstStyle/>
          <a:p>
            <a:pPr>
              <a:lnSpc>
                <a:spcPts val="5000"/>
              </a:lnSpc>
            </a:pPr>
            <a:r>
              <a:rPr lang="en-US" altLang="ko-KR" sz="4400" b="1" dirty="0">
                <a:cs typeface="Arial" pitchFamily="34" charset="0"/>
              </a:rPr>
              <a:t>Data integration [1/6]</a:t>
            </a:r>
            <a:endParaRPr lang="ko-KR" altLang="en-US" sz="4400" b="1" dirty="0">
              <a:cs typeface="Arial" pitchFamily="34" charset="0"/>
            </a:endParaRPr>
          </a:p>
          <a:p>
            <a:pPr>
              <a:lnSpc>
                <a:spcPts val="5000"/>
              </a:lnSpc>
            </a:pPr>
            <a:r>
              <a:rPr lang="en-US" sz="4400" b="1" dirty="0">
                <a:latin typeface="Montserrat Bold" charset="0"/>
                <a:ea typeface="Montserrat Bold" charset="0"/>
                <a:cs typeface="Montserrat Bold" charset="0"/>
              </a:rPr>
              <a:t> </a:t>
            </a:r>
          </a:p>
        </p:txBody>
      </p:sp>
      <p:pic>
        <p:nvPicPr>
          <p:cNvPr id="4" name="Picture 3">
            <a:extLst>
              <a:ext uri="{FF2B5EF4-FFF2-40B4-BE49-F238E27FC236}">
                <a16:creationId xmlns:a16="http://schemas.microsoft.com/office/drawing/2014/main" id="{D01B39F1-91A2-4097-8128-03D6D3DD4525}"/>
              </a:ext>
            </a:extLst>
          </p:cNvPr>
          <p:cNvPicPr>
            <a:picLocks noChangeAspect="1"/>
          </p:cNvPicPr>
          <p:nvPr/>
        </p:nvPicPr>
        <p:blipFill>
          <a:blip r:embed="rId2"/>
          <a:stretch>
            <a:fillRect/>
          </a:stretch>
        </p:blipFill>
        <p:spPr>
          <a:xfrm>
            <a:off x="266330" y="1254247"/>
            <a:ext cx="11659340" cy="5333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Organigramme : Affichage 1">
            <a:extLst>
              <a:ext uri="{FF2B5EF4-FFF2-40B4-BE49-F238E27FC236}">
                <a16:creationId xmlns:a16="http://schemas.microsoft.com/office/drawing/2014/main" id="{C3ED07DE-CBAE-49E7-A003-8952C6C0DDCA}"/>
              </a:ext>
            </a:extLst>
          </p:cNvPr>
          <p:cNvSpPr/>
          <p:nvPr/>
        </p:nvSpPr>
        <p:spPr>
          <a:xfrm>
            <a:off x="11303540" y="6217674"/>
            <a:ext cx="77175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12</a:t>
            </a:r>
          </a:p>
        </p:txBody>
      </p:sp>
    </p:spTree>
    <p:extLst>
      <p:ext uri="{BB962C8B-B14F-4D97-AF65-F5344CB8AC3E}">
        <p14:creationId xmlns:p14="http://schemas.microsoft.com/office/powerpoint/2010/main" val="4214927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266330" y="381739"/>
            <a:ext cx="7836024" cy="1374735"/>
          </a:xfrm>
          <a:prstGeom prst="rect">
            <a:avLst/>
          </a:prstGeom>
        </p:spPr>
        <p:txBody>
          <a:bodyPr wrap="square">
            <a:spAutoFit/>
          </a:bodyPr>
          <a:lstStyle/>
          <a:p>
            <a:pPr>
              <a:lnSpc>
                <a:spcPts val="5000"/>
              </a:lnSpc>
            </a:pPr>
            <a:r>
              <a:rPr lang="en-US" altLang="ko-KR" sz="4400" b="1" dirty="0">
                <a:cs typeface="Arial" pitchFamily="34" charset="0"/>
              </a:rPr>
              <a:t>Data integration [2/6]</a:t>
            </a:r>
            <a:endParaRPr lang="ko-KR" altLang="en-US" sz="4400" b="1" dirty="0">
              <a:cs typeface="Arial" pitchFamily="34" charset="0"/>
            </a:endParaRPr>
          </a:p>
          <a:p>
            <a:pPr>
              <a:lnSpc>
                <a:spcPts val="5000"/>
              </a:lnSpc>
            </a:pPr>
            <a:r>
              <a:rPr lang="en-US" sz="4400" b="1" dirty="0">
                <a:latin typeface="Montserrat Bold" charset="0"/>
                <a:ea typeface="Montserrat Bold" charset="0"/>
                <a:cs typeface="Montserrat Bold" charset="0"/>
              </a:rPr>
              <a:t> </a:t>
            </a:r>
          </a:p>
        </p:txBody>
      </p:sp>
      <p:sp>
        <p:nvSpPr>
          <p:cNvPr id="2" name="TextBox 1">
            <a:extLst>
              <a:ext uri="{FF2B5EF4-FFF2-40B4-BE49-F238E27FC236}">
                <a16:creationId xmlns:a16="http://schemas.microsoft.com/office/drawing/2014/main" id="{6F315D0D-AA95-41BB-8F85-91BE382D76DB}"/>
              </a:ext>
            </a:extLst>
          </p:cNvPr>
          <p:cNvSpPr txBox="1"/>
          <p:nvPr/>
        </p:nvSpPr>
        <p:spPr>
          <a:xfrm>
            <a:off x="914400" y="1069106"/>
            <a:ext cx="2723823" cy="369332"/>
          </a:xfrm>
          <a:prstGeom prst="rect">
            <a:avLst/>
          </a:prstGeom>
          <a:noFill/>
        </p:spPr>
        <p:txBody>
          <a:bodyPr wrap="none" rtlCol="0">
            <a:spAutoFit/>
          </a:bodyPr>
          <a:lstStyle/>
          <a:p>
            <a:r>
              <a:rPr lang="en-US" b="1" dirty="0"/>
              <a:t>~ Lookup component ~</a:t>
            </a:r>
          </a:p>
        </p:txBody>
      </p:sp>
      <p:pic>
        <p:nvPicPr>
          <p:cNvPr id="3" name="Picture 2">
            <a:extLst>
              <a:ext uri="{FF2B5EF4-FFF2-40B4-BE49-F238E27FC236}">
                <a16:creationId xmlns:a16="http://schemas.microsoft.com/office/drawing/2014/main" id="{7EB56E1B-97B0-4802-BBEB-1E35362A3C64}"/>
              </a:ext>
            </a:extLst>
          </p:cNvPr>
          <p:cNvPicPr>
            <a:picLocks noChangeAspect="1"/>
          </p:cNvPicPr>
          <p:nvPr/>
        </p:nvPicPr>
        <p:blipFill>
          <a:blip r:embed="rId2"/>
          <a:stretch>
            <a:fillRect/>
          </a:stretch>
        </p:blipFill>
        <p:spPr>
          <a:xfrm>
            <a:off x="1533733" y="1543410"/>
            <a:ext cx="8982491" cy="51015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Organigramme : Affichage 1">
            <a:extLst>
              <a:ext uri="{FF2B5EF4-FFF2-40B4-BE49-F238E27FC236}">
                <a16:creationId xmlns:a16="http://schemas.microsoft.com/office/drawing/2014/main" id="{5B382246-2AE1-4D28-98C1-CFFD9B7A0584}"/>
              </a:ext>
            </a:extLst>
          </p:cNvPr>
          <p:cNvSpPr/>
          <p:nvPr/>
        </p:nvSpPr>
        <p:spPr>
          <a:xfrm>
            <a:off x="11303540" y="6217674"/>
            <a:ext cx="77175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13</a:t>
            </a:r>
          </a:p>
        </p:txBody>
      </p:sp>
    </p:spTree>
    <p:extLst>
      <p:ext uri="{BB962C8B-B14F-4D97-AF65-F5344CB8AC3E}">
        <p14:creationId xmlns:p14="http://schemas.microsoft.com/office/powerpoint/2010/main" val="36591439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266330" y="381739"/>
            <a:ext cx="7836024" cy="1374735"/>
          </a:xfrm>
          <a:prstGeom prst="rect">
            <a:avLst/>
          </a:prstGeom>
        </p:spPr>
        <p:txBody>
          <a:bodyPr wrap="square">
            <a:spAutoFit/>
          </a:bodyPr>
          <a:lstStyle/>
          <a:p>
            <a:pPr>
              <a:lnSpc>
                <a:spcPts val="5000"/>
              </a:lnSpc>
            </a:pPr>
            <a:r>
              <a:rPr lang="en-US" altLang="ko-KR" sz="4400" b="1" dirty="0">
                <a:cs typeface="Arial" pitchFamily="34" charset="0"/>
              </a:rPr>
              <a:t>Data integration [3/6]</a:t>
            </a:r>
            <a:endParaRPr lang="ko-KR" altLang="en-US" sz="4400" b="1" dirty="0">
              <a:cs typeface="Arial" pitchFamily="34" charset="0"/>
            </a:endParaRPr>
          </a:p>
          <a:p>
            <a:pPr>
              <a:lnSpc>
                <a:spcPts val="5000"/>
              </a:lnSpc>
            </a:pPr>
            <a:r>
              <a:rPr lang="en-US" sz="4400" b="1" dirty="0">
                <a:latin typeface="Montserrat Bold" charset="0"/>
                <a:ea typeface="Montserrat Bold" charset="0"/>
                <a:cs typeface="Montserrat Bold" charset="0"/>
              </a:rPr>
              <a:t> </a:t>
            </a:r>
          </a:p>
        </p:txBody>
      </p:sp>
      <p:sp>
        <p:nvSpPr>
          <p:cNvPr id="2" name="TextBox 1">
            <a:extLst>
              <a:ext uri="{FF2B5EF4-FFF2-40B4-BE49-F238E27FC236}">
                <a16:creationId xmlns:a16="http://schemas.microsoft.com/office/drawing/2014/main" id="{6F315D0D-AA95-41BB-8F85-91BE382D76DB}"/>
              </a:ext>
            </a:extLst>
          </p:cNvPr>
          <p:cNvSpPr txBox="1"/>
          <p:nvPr/>
        </p:nvSpPr>
        <p:spPr>
          <a:xfrm>
            <a:off x="914400" y="1069106"/>
            <a:ext cx="3108543" cy="369332"/>
          </a:xfrm>
          <a:prstGeom prst="rect">
            <a:avLst/>
          </a:prstGeom>
          <a:noFill/>
        </p:spPr>
        <p:txBody>
          <a:bodyPr wrap="none" rtlCol="0">
            <a:spAutoFit/>
          </a:bodyPr>
          <a:lstStyle/>
          <a:p>
            <a:r>
              <a:rPr lang="en-US" b="1" dirty="0"/>
              <a:t>~ Merge Join component ~</a:t>
            </a:r>
          </a:p>
        </p:txBody>
      </p:sp>
      <p:pic>
        <p:nvPicPr>
          <p:cNvPr id="5" name="Picture 4">
            <a:extLst>
              <a:ext uri="{FF2B5EF4-FFF2-40B4-BE49-F238E27FC236}">
                <a16:creationId xmlns:a16="http://schemas.microsoft.com/office/drawing/2014/main" id="{B74263ED-07DA-4622-8782-57F2541BB967}"/>
              </a:ext>
            </a:extLst>
          </p:cNvPr>
          <p:cNvPicPr>
            <a:picLocks noChangeAspect="1"/>
          </p:cNvPicPr>
          <p:nvPr/>
        </p:nvPicPr>
        <p:blipFill>
          <a:blip r:embed="rId2"/>
          <a:stretch>
            <a:fillRect/>
          </a:stretch>
        </p:blipFill>
        <p:spPr>
          <a:xfrm>
            <a:off x="3063212" y="1584849"/>
            <a:ext cx="6065575" cy="508400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Organigramme : Affichage 1">
            <a:extLst>
              <a:ext uri="{FF2B5EF4-FFF2-40B4-BE49-F238E27FC236}">
                <a16:creationId xmlns:a16="http://schemas.microsoft.com/office/drawing/2014/main" id="{FAF32A89-58B0-41EF-A409-1F7DEFE3D85C}"/>
              </a:ext>
            </a:extLst>
          </p:cNvPr>
          <p:cNvSpPr/>
          <p:nvPr/>
        </p:nvSpPr>
        <p:spPr>
          <a:xfrm>
            <a:off x="11303540" y="6217674"/>
            <a:ext cx="77175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14</a:t>
            </a:r>
          </a:p>
        </p:txBody>
      </p:sp>
    </p:spTree>
    <p:extLst>
      <p:ext uri="{BB962C8B-B14F-4D97-AF65-F5344CB8AC3E}">
        <p14:creationId xmlns:p14="http://schemas.microsoft.com/office/powerpoint/2010/main" val="4675151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266330" y="381739"/>
            <a:ext cx="7836024" cy="1374735"/>
          </a:xfrm>
          <a:prstGeom prst="rect">
            <a:avLst/>
          </a:prstGeom>
        </p:spPr>
        <p:txBody>
          <a:bodyPr wrap="square">
            <a:spAutoFit/>
          </a:bodyPr>
          <a:lstStyle/>
          <a:p>
            <a:pPr>
              <a:lnSpc>
                <a:spcPts val="5000"/>
              </a:lnSpc>
            </a:pPr>
            <a:r>
              <a:rPr lang="en-US" altLang="ko-KR" sz="4400" b="1" dirty="0">
                <a:cs typeface="Arial" pitchFamily="34" charset="0"/>
              </a:rPr>
              <a:t>Data integration [4/6]</a:t>
            </a:r>
            <a:endParaRPr lang="ko-KR" altLang="en-US" sz="4400" b="1" dirty="0">
              <a:cs typeface="Arial" pitchFamily="34" charset="0"/>
            </a:endParaRPr>
          </a:p>
          <a:p>
            <a:pPr>
              <a:lnSpc>
                <a:spcPts val="5000"/>
              </a:lnSpc>
            </a:pPr>
            <a:r>
              <a:rPr lang="en-US" sz="4400" b="1" dirty="0">
                <a:latin typeface="Montserrat Bold" charset="0"/>
                <a:ea typeface="Montserrat Bold" charset="0"/>
                <a:cs typeface="Montserrat Bold" charset="0"/>
              </a:rPr>
              <a:t> </a:t>
            </a:r>
          </a:p>
        </p:txBody>
      </p:sp>
      <p:sp>
        <p:nvSpPr>
          <p:cNvPr id="2" name="TextBox 1">
            <a:extLst>
              <a:ext uri="{FF2B5EF4-FFF2-40B4-BE49-F238E27FC236}">
                <a16:creationId xmlns:a16="http://schemas.microsoft.com/office/drawing/2014/main" id="{6F315D0D-AA95-41BB-8F85-91BE382D76DB}"/>
              </a:ext>
            </a:extLst>
          </p:cNvPr>
          <p:cNvSpPr txBox="1"/>
          <p:nvPr/>
        </p:nvSpPr>
        <p:spPr>
          <a:xfrm>
            <a:off x="914400" y="1069106"/>
            <a:ext cx="4044697" cy="369332"/>
          </a:xfrm>
          <a:prstGeom prst="rect">
            <a:avLst/>
          </a:prstGeom>
          <a:noFill/>
        </p:spPr>
        <p:txBody>
          <a:bodyPr wrap="none" rtlCol="0">
            <a:spAutoFit/>
          </a:bodyPr>
          <a:lstStyle/>
          <a:p>
            <a:r>
              <a:rPr lang="en-US" b="1" dirty="0"/>
              <a:t>~ Slowly dimensions component ~</a:t>
            </a:r>
          </a:p>
        </p:txBody>
      </p:sp>
      <p:pic>
        <p:nvPicPr>
          <p:cNvPr id="3" name="Picture 2">
            <a:extLst>
              <a:ext uri="{FF2B5EF4-FFF2-40B4-BE49-F238E27FC236}">
                <a16:creationId xmlns:a16="http://schemas.microsoft.com/office/drawing/2014/main" id="{CD6F65A1-97E8-4FCC-9C79-30FA1C014B87}"/>
              </a:ext>
            </a:extLst>
          </p:cNvPr>
          <p:cNvPicPr>
            <a:picLocks noChangeAspect="1"/>
          </p:cNvPicPr>
          <p:nvPr/>
        </p:nvPicPr>
        <p:blipFill>
          <a:blip r:embed="rId2"/>
          <a:stretch>
            <a:fillRect/>
          </a:stretch>
        </p:blipFill>
        <p:spPr>
          <a:xfrm>
            <a:off x="1780981" y="1592243"/>
            <a:ext cx="8630038" cy="50299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Organigramme : Affichage 1">
            <a:extLst>
              <a:ext uri="{FF2B5EF4-FFF2-40B4-BE49-F238E27FC236}">
                <a16:creationId xmlns:a16="http://schemas.microsoft.com/office/drawing/2014/main" id="{17484B19-A6B5-4038-970C-D724456F391E}"/>
              </a:ext>
            </a:extLst>
          </p:cNvPr>
          <p:cNvSpPr/>
          <p:nvPr/>
        </p:nvSpPr>
        <p:spPr>
          <a:xfrm>
            <a:off x="11303540" y="6217674"/>
            <a:ext cx="77175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15</a:t>
            </a:r>
          </a:p>
        </p:txBody>
      </p:sp>
    </p:spTree>
    <p:extLst>
      <p:ext uri="{BB962C8B-B14F-4D97-AF65-F5344CB8AC3E}">
        <p14:creationId xmlns:p14="http://schemas.microsoft.com/office/powerpoint/2010/main" val="3567795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266330" y="381739"/>
            <a:ext cx="7836024" cy="1374735"/>
          </a:xfrm>
          <a:prstGeom prst="rect">
            <a:avLst/>
          </a:prstGeom>
        </p:spPr>
        <p:txBody>
          <a:bodyPr wrap="square">
            <a:spAutoFit/>
          </a:bodyPr>
          <a:lstStyle/>
          <a:p>
            <a:pPr>
              <a:lnSpc>
                <a:spcPts val="5000"/>
              </a:lnSpc>
            </a:pPr>
            <a:r>
              <a:rPr lang="en-US" altLang="ko-KR" sz="4400" b="1" dirty="0">
                <a:cs typeface="Arial" pitchFamily="34" charset="0"/>
              </a:rPr>
              <a:t>Data integration [5/6]</a:t>
            </a:r>
            <a:endParaRPr lang="ko-KR" altLang="en-US" sz="4400" b="1" dirty="0">
              <a:cs typeface="Arial" pitchFamily="34" charset="0"/>
            </a:endParaRPr>
          </a:p>
          <a:p>
            <a:pPr>
              <a:lnSpc>
                <a:spcPts val="5000"/>
              </a:lnSpc>
            </a:pPr>
            <a:r>
              <a:rPr lang="en-US" sz="4400" b="1" dirty="0">
                <a:latin typeface="Montserrat Bold" charset="0"/>
                <a:ea typeface="Montserrat Bold" charset="0"/>
                <a:cs typeface="Montserrat Bold" charset="0"/>
              </a:rPr>
              <a:t> </a:t>
            </a:r>
          </a:p>
        </p:txBody>
      </p:sp>
      <p:sp>
        <p:nvSpPr>
          <p:cNvPr id="2" name="TextBox 1">
            <a:extLst>
              <a:ext uri="{FF2B5EF4-FFF2-40B4-BE49-F238E27FC236}">
                <a16:creationId xmlns:a16="http://schemas.microsoft.com/office/drawing/2014/main" id="{6F315D0D-AA95-41BB-8F85-91BE382D76DB}"/>
              </a:ext>
            </a:extLst>
          </p:cNvPr>
          <p:cNvSpPr txBox="1"/>
          <p:nvPr/>
        </p:nvSpPr>
        <p:spPr>
          <a:xfrm>
            <a:off x="914400" y="1069106"/>
            <a:ext cx="4025526" cy="369332"/>
          </a:xfrm>
          <a:prstGeom prst="rect">
            <a:avLst/>
          </a:prstGeom>
          <a:noFill/>
        </p:spPr>
        <p:txBody>
          <a:bodyPr wrap="none" rtlCol="0">
            <a:spAutoFit/>
          </a:bodyPr>
          <a:lstStyle/>
          <a:p>
            <a:r>
              <a:rPr lang="en-US" b="1" dirty="0"/>
              <a:t>~ Fact “Transactions” integration ~</a:t>
            </a:r>
          </a:p>
        </p:txBody>
      </p:sp>
      <p:pic>
        <p:nvPicPr>
          <p:cNvPr id="3" name="Picture 2">
            <a:extLst>
              <a:ext uri="{FF2B5EF4-FFF2-40B4-BE49-F238E27FC236}">
                <a16:creationId xmlns:a16="http://schemas.microsoft.com/office/drawing/2014/main" id="{A6969059-AEEE-4B25-B9F3-6F00B9DA5A5F}"/>
              </a:ext>
            </a:extLst>
          </p:cNvPr>
          <p:cNvPicPr>
            <a:picLocks noChangeAspect="1"/>
          </p:cNvPicPr>
          <p:nvPr/>
        </p:nvPicPr>
        <p:blipFill>
          <a:blip r:embed="rId2"/>
          <a:stretch>
            <a:fillRect/>
          </a:stretch>
        </p:blipFill>
        <p:spPr>
          <a:xfrm>
            <a:off x="1539768" y="1511237"/>
            <a:ext cx="9326501" cy="52421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Organigramme : Affichage 1">
            <a:extLst>
              <a:ext uri="{FF2B5EF4-FFF2-40B4-BE49-F238E27FC236}">
                <a16:creationId xmlns:a16="http://schemas.microsoft.com/office/drawing/2014/main" id="{33FAC5BF-9073-4013-88E8-21E04CCC32B8}"/>
              </a:ext>
            </a:extLst>
          </p:cNvPr>
          <p:cNvSpPr/>
          <p:nvPr/>
        </p:nvSpPr>
        <p:spPr>
          <a:xfrm>
            <a:off x="11303540" y="6217674"/>
            <a:ext cx="77175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16</a:t>
            </a:r>
          </a:p>
        </p:txBody>
      </p:sp>
    </p:spTree>
    <p:extLst>
      <p:ext uri="{BB962C8B-B14F-4D97-AF65-F5344CB8AC3E}">
        <p14:creationId xmlns:p14="http://schemas.microsoft.com/office/powerpoint/2010/main" val="40257601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266330" y="381739"/>
            <a:ext cx="7836024" cy="1374735"/>
          </a:xfrm>
          <a:prstGeom prst="rect">
            <a:avLst/>
          </a:prstGeom>
        </p:spPr>
        <p:txBody>
          <a:bodyPr wrap="square">
            <a:spAutoFit/>
          </a:bodyPr>
          <a:lstStyle/>
          <a:p>
            <a:pPr>
              <a:lnSpc>
                <a:spcPts val="5000"/>
              </a:lnSpc>
            </a:pPr>
            <a:r>
              <a:rPr lang="en-US" altLang="ko-KR" sz="4400" b="1" dirty="0">
                <a:cs typeface="Arial" pitchFamily="34" charset="0"/>
              </a:rPr>
              <a:t>Data integration [6/6]</a:t>
            </a:r>
            <a:endParaRPr lang="ko-KR" altLang="en-US" sz="4400" b="1" dirty="0">
              <a:cs typeface="Arial" pitchFamily="34" charset="0"/>
            </a:endParaRPr>
          </a:p>
          <a:p>
            <a:pPr>
              <a:lnSpc>
                <a:spcPts val="5000"/>
              </a:lnSpc>
            </a:pPr>
            <a:r>
              <a:rPr lang="en-US" sz="4400" b="1" dirty="0">
                <a:latin typeface="Montserrat Bold" charset="0"/>
                <a:ea typeface="Montserrat Bold" charset="0"/>
                <a:cs typeface="Montserrat Bold" charset="0"/>
              </a:rPr>
              <a:t> </a:t>
            </a:r>
          </a:p>
        </p:txBody>
      </p:sp>
      <p:sp>
        <p:nvSpPr>
          <p:cNvPr id="2" name="TextBox 1">
            <a:extLst>
              <a:ext uri="{FF2B5EF4-FFF2-40B4-BE49-F238E27FC236}">
                <a16:creationId xmlns:a16="http://schemas.microsoft.com/office/drawing/2014/main" id="{6F315D0D-AA95-41BB-8F85-91BE382D76DB}"/>
              </a:ext>
            </a:extLst>
          </p:cNvPr>
          <p:cNvSpPr txBox="1"/>
          <p:nvPr/>
        </p:nvSpPr>
        <p:spPr>
          <a:xfrm>
            <a:off x="914400" y="1069106"/>
            <a:ext cx="3916457" cy="369332"/>
          </a:xfrm>
          <a:prstGeom prst="rect">
            <a:avLst/>
          </a:prstGeom>
          <a:noFill/>
        </p:spPr>
        <p:txBody>
          <a:bodyPr wrap="none" rtlCol="0">
            <a:spAutoFit/>
          </a:bodyPr>
          <a:lstStyle/>
          <a:p>
            <a:r>
              <a:rPr lang="en-US" b="1" dirty="0"/>
              <a:t>~ Fact “Interactions” integration ~</a:t>
            </a:r>
          </a:p>
        </p:txBody>
      </p:sp>
      <p:pic>
        <p:nvPicPr>
          <p:cNvPr id="4" name="Picture 3">
            <a:extLst>
              <a:ext uri="{FF2B5EF4-FFF2-40B4-BE49-F238E27FC236}">
                <a16:creationId xmlns:a16="http://schemas.microsoft.com/office/drawing/2014/main" id="{9E427D01-F163-411F-9A51-35325E48656D}"/>
              </a:ext>
            </a:extLst>
          </p:cNvPr>
          <p:cNvPicPr>
            <a:picLocks noChangeAspect="1"/>
          </p:cNvPicPr>
          <p:nvPr/>
        </p:nvPicPr>
        <p:blipFill>
          <a:blip r:embed="rId2"/>
          <a:stretch>
            <a:fillRect/>
          </a:stretch>
        </p:blipFill>
        <p:spPr>
          <a:xfrm>
            <a:off x="1562262" y="1756474"/>
            <a:ext cx="9067476" cy="44816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Organigramme : Affichage 1">
            <a:extLst>
              <a:ext uri="{FF2B5EF4-FFF2-40B4-BE49-F238E27FC236}">
                <a16:creationId xmlns:a16="http://schemas.microsoft.com/office/drawing/2014/main" id="{69ADEDBF-36D3-4446-9C95-58C7EFA0D026}"/>
              </a:ext>
            </a:extLst>
          </p:cNvPr>
          <p:cNvSpPr/>
          <p:nvPr/>
        </p:nvSpPr>
        <p:spPr>
          <a:xfrm>
            <a:off x="11303540" y="6217674"/>
            <a:ext cx="77175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17</a:t>
            </a:r>
          </a:p>
        </p:txBody>
      </p:sp>
    </p:spTree>
    <p:extLst>
      <p:ext uri="{BB962C8B-B14F-4D97-AF65-F5344CB8AC3E}">
        <p14:creationId xmlns:p14="http://schemas.microsoft.com/office/powerpoint/2010/main" val="29830712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308725" y="1639453"/>
            <a:ext cx="4350824" cy="733534"/>
          </a:xfrm>
          <a:prstGeom prst="rect">
            <a:avLst/>
          </a:prstGeom>
          <a:noFill/>
        </p:spPr>
        <p:txBody>
          <a:bodyPr wrap="square" rtlCol="0">
            <a:spAutoFit/>
          </a:bodyPr>
          <a:lstStyle/>
          <a:p>
            <a:pPr>
              <a:lnSpc>
                <a:spcPts val="5000"/>
              </a:lnSpc>
            </a:pPr>
            <a:r>
              <a:rPr lang="en-US" altLang="ko-KR" sz="4800" b="1" dirty="0">
                <a:solidFill>
                  <a:schemeClr val="accent2">
                    <a:lumMod val="75000"/>
                  </a:schemeClr>
                </a:solidFill>
                <a:cs typeface="Arial" pitchFamily="34" charset="0"/>
              </a:rPr>
              <a:t>Modeling</a:t>
            </a:r>
            <a:r>
              <a:rPr lang="en-US" sz="4800" b="1" dirty="0">
                <a:solidFill>
                  <a:schemeClr val="tx2"/>
                </a:solidFill>
                <a:latin typeface="Montserrat Bold" charset="0"/>
                <a:ea typeface="Montserrat Bold" charset="0"/>
                <a:cs typeface="Montserrat Bold" charset="0"/>
              </a:rPr>
              <a:t> </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
        <p:nvSpPr>
          <p:cNvPr id="9" name="Organigramme : Affichage 1">
            <a:extLst>
              <a:ext uri="{FF2B5EF4-FFF2-40B4-BE49-F238E27FC236}">
                <a16:creationId xmlns:a16="http://schemas.microsoft.com/office/drawing/2014/main" id="{9D5B3428-CE5C-432C-B020-EB60A2D53869}"/>
              </a:ext>
            </a:extLst>
          </p:cNvPr>
          <p:cNvSpPr/>
          <p:nvPr/>
        </p:nvSpPr>
        <p:spPr>
          <a:xfrm>
            <a:off x="11303540" y="6217674"/>
            <a:ext cx="771755"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18</a:t>
            </a:r>
          </a:p>
        </p:txBody>
      </p:sp>
    </p:spTree>
    <p:extLst>
      <p:ext uri="{BB962C8B-B14F-4D97-AF65-F5344CB8AC3E}">
        <p14:creationId xmlns:p14="http://schemas.microsoft.com/office/powerpoint/2010/main" val="2927305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Modeling [1/6]</a:t>
            </a:r>
            <a:endParaRPr lang="en-US" sz="4400" b="1" dirty="0">
              <a:latin typeface="Montserrat Bold" charset="0"/>
              <a:ea typeface="Montserrat Bold" charset="0"/>
              <a:cs typeface="Montserrat Bold" charset="0"/>
            </a:endParaRPr>
          </a:p>
        </p:txBody>
      </p:sp>
      <p:pic>
        <p:nvPicPr>
          <p:cNvPr id="4" name="Picture 3">
            <a:extLst>
              <a:ext uri="{FF2B5EF4-FFF2-40B4-BE49-F238E27FC236}">
                <a16:creationId xmlns:a16="http://schemas.microsoft.com/office/drawing/2014/main" id="{C5588B36-D257-4189-BA31-B338034BFF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2676" y="1422832"/>
            <a:ext cx="8806648" cy="4817419"/>
          </a:xfrm>
          <a:prstGeom prst="rect">
            <a:avLst/>
          </a:prstGeom>
        </p:spPr>
      </p:pic>
      <p:pic>
        <p:nvPicPr>
          <p:cNvPr id="19" name="Picture 18">
            <a:extLst>
              <a:ext uri="{FF2B5EF4-FFF2-40B4-BE49-F238E27FC236}">
                <a16:creationId xmlns:a16="http://schemas.microsoft.com/office/drawing/2014/main" id="{B38C6000-21F9-45D4-B7A1-6ACFFFA7999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92676" y="1434436"/>
            <a:ext cx="8806648" cy="654322"/>
          </a:xfrm>
          <a:prstGeom prst="rect">
            <a:avLst/>
          </a:prstGeom>
        </p:spPr>
      </p:pic>
      <p:pic>
        <p:nvPicPr>
          <p:cNvPr id="20" name="Picture 19">
            <a:extLst>
              <a:ext uri="{FF2B5EF4-FFF2-40B4-BE49-F238E27FC236}">
                <a16:creationId xmlns:a16="http://schemas.microsoft.com/office/drawing/2014/main" id="{5E17EA10-C0F6-4E37-9D4C-8962D6F2710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692676" y="2313091"/>
            <a:ext cx="8806648" cy="3938764"/>
          </a:xfrm>
          <a:prstGeom prst="rect">
            <a:avLst/>
          </a:prstGeom>
        </p:spPr>
      </p:pic>
      <p:sp>
        <p:nvSpPr>
          <p:cNvPr id="21" name="TextBox 20">
            <a:extLst>
              <a:ext uri="{FF2B5EF4-FFF2-40B4-BE49-F238E27FC236}">
                <a16:creationId xmlns:a16="http://schemas.microsoft.com/office/drawing/2014/main" id="{9F4F15AF-1BDD-4197-900A-7702C6931A6F}"/>
              </a:ext>
            </a:extLst>
          </p:cNvPr>
          <p:cNvSpPr txBox="1"/>
          <p:nvPr/>
        </p:nvSpPr>
        <p:spPr>
          <a:xfrm>
            <a:off x="924128" y="952938"/>
            <a:ext cx="2390398" cy="369332"/>
          </a:xfrm>
          <a:prstGeom prst="rect">
            <a:avLst/>
          </a:prstGeom>
          <a:noFill/>
        </p:spPr>
        <p:txBody>
          <a:bodyPr wrap="none" rtlCol="0">
            <a:spAutoFit/>
          </a:bodyPr>
          <a:lstStyle/>
          <a:p>
            <a:r>
              <a:rPr lang="en-US" b="1" dirty="0"/>
              <a:t>~ Prepare the data ~</a:t>
            </a:r>
          </a:p>
        </p:txBody>
      </p:sp>
    </p:spTree>
    <p:extLst>
      <p:ext uri="{BB962C8B-B14F-4D97-AF65-F5344CB8AC3E}">
        <p14:creationId xmlns:p14="http://schemas.microsoft.com/office/powerpoint/2010/main" val="2286965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4"/>
                                        </p:tgtEl>
                                        <p:attrNameLst>
                                          <p:attrName>ppt_x</p:attrName>
                                        </p:attrNameLst>
                                      </p:cBhvr>
                                      <p:tavLst>
                                        <p:tav tm="0">
                                          <p:val>
                                            <p:strVal val="ppt_x"/>
                                          </p:val>
                                        </p:tav>
                                        <p:tav tm="100000">
                                          <p:val>
                                            <p:strVal val="ppt_x"/>
                                          </p:val>
                                        </p:tav>
                                      </p:tavLst>
                                    </p:anim>
                                    <p:anim calcmode="lin" valueType="num">
                                      <p:cBhvr additive="base">
                                        <p:cTn id="7" dur="500"/>
                                        <p:tgtEl>
                                          <p:spTgt spid="4"/>
                                        </p:tgtEl>
                                        <p:attrNameLst>
                                          <p:attrName>ppt_y</p:attrName>
                                        </p:attrNameLst>
                                      </p:cBhvr>
                                      <p:tavLst>
                                        <p:tav tm="0">
                                          <p:val>
                                            <p:strVal val="ppt_y"/>
                                          </p:val>
                                        </p:tav>
                                        <p:tav tm="100000">
                                          <p:val>
                                            <p:strVal val="1+ppt_h/2"/>
                                          </p:val>
                                        </p:tav>
                                      </p:tavLst>
                                    </p:anim>
                                    <p:set>
                                      <p:cBhvr>
                                        <p:cTn id="8" dur="1" fill="hold">
                                          <p:stCondLst>
                                            <p:cond delay="499"/>
                                          </p:stCondLst>
                                        </p:cTn>
                                        <p:tgtEl>
                                          <p:spTgt spid="4"/>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ppt_x"/>
                                          </p:val>
                                        </p:tav>
                                        <p:tav tm="100000">
                                          <p:val>
                                            <p:strVal val="#ppt_x"/>
                                          </p:val>
                                        </p:tav>
                                      </p:tavLst>
                                    </p:anim>
                                    <p:anim calcmode="lin" valueType="num">
                                      <p:cBhvr additive="base">
                                        <p:cTn id="14" dur="500" fill="hold"/>
                                        <p:tgtEl>
                                          <p:spTgt spid="19"/>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fill="hold"/>
                                        <p:tgtEl>
                                          <p:spTgt spid="20"/>
                                        </p:tgtEl>
                                        <p:attrNameLst>
                                          <p:attrName>ppt_x</p:attrName>
                                        </p:attrNameLst>
                                      </p:cBhvr>
                                      <p:tavLst>
                                        <p:tav tm="0">
                                          <p:val>
                                            <p:strVal val="#ppt_x"/>
                                          </p:val>
                                        </p:tav>
                                        <p:tav tm="100000">
                                          <p:val>
                                            <p:strVal val="#ppt_x"/>
                                          </p:val>
                                        </p:tav>
                                      </p:tavLst>
                                    </p:anim>
                                    <p:anim calcmode="lin" valueType="num">
                                      <p:cBhvr additive="base">
                                        <p:cTn id="1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23529" y="339509"/>
            <a:ext cx="2366405" cy="724247"/>
          </a:xfrm>
          <a:prstGeom prst="rect">
            <a:avLst/>
          </a:prstGeom>
        </p:spPr>
        <p:txBody>
          <a:bodyPr/>
          <a:lstStyle/>
          <a:p>
            <a:r>
              <a:rPr lang="en-US" dirty="0"/>
              <a:t>Plan</a:t>
            </a:r>
          </a:p>
        </p:txBody>
      </p:sp>
      <p:grpSp>
        <p:nvGrpSpPr>
          <p:cNvPr id="3" name="Group 2">
            <a:extLst>
              <a:ext uri="{FF2B5EF4-FFF2-40B4-BE49-F238E27FC236}">
                <a16:creationId xmlns:a16="http://schemas.microsoft.com/office/drawing/2014/main" id="{597465CC-0161-4533-8019-C7D70DA0596B}"/>
              </a:ext>
            </a:extLst>
          </p:cNvPr>
          <p:cNvGrpSpPr/>
          <p:nvPr/>
        </p:nvGrpSpPr>
        <p:grpSpPr>
          <a:xfrm>
            <a:off x="5453438" y="1776627"/>
            <a:ext cx="1289518" cy="4225084"/>
            <a:chOff x="3850310" y="1776627"/>
            <a:chExt cx="1289518" cy="4225084"/>
          </a:xfrm>
          <a:solidFill>
            <a:schemeClr val="bg1"/>
          </a:solidFill>
        </p:grpSpPr>
        <p:sp>
          <p:nvSpPr>
            <p:cNvPr id="4" name="Hexagon 3">
              <a:extLst>
                <a:ext uri="{FF2B5EF4-FFF2-40B4-BE49-F238E27FC236}">
                  <a16:creationId xmlns:a16="http://schemas.microsoft.com/office/drawing/2014/main" id="{4CDA3BFF-F8A3-4918-B507-D99B5F7A418E}"/>
                </a:ext>
              </a:extLst>
            </p:cNvPr>
            <p:cNvSpPr/>
            <p:nvPr/>
          </p:nvSpPr>
          <p:spPr>
            <a:xfrm rot="5400000">
              <a:off x="4231727" y="4278982"/>
              <a:ext cx="975367" cy="840835"/>
            </a:xfrm>
            <a:prstGeom prst="hexagon">
              <a:avLst/>
            </a:prstGeom>
            <a:grp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5" name="Hexagon 4">
              <a:extLst>
                <a:ext uri="{FF2B5EF4-FFF2-40B4-BE49-F238E27FC236}">
                  <a16:creationId xmlns:a16="http://schemas.microsoft.com/office/drawing/2014/main" id="{85AD12E1-61D4-41DF-ABF9-C67842F0493F}"/>
                </a:ext>
              </a:extLst>
            </p:cNvPr>
            <p:cNvSpPr/>
            <p:nvPr/>
          </p:nvSpPr>
          <p:spPr>
            <a:xfrm rot="5400000">
              <a:off x="4231727" y="2649728"/>
              <a:ext cx="975367" cy="840835"/>
            </a:xfrm>
            <a:prstGeom prst="hexagon">
              <a:avLst/>
            </a:prstGeom>
            <a:grp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65000"/>
                    <a:lumOff val="35000"/>
                  </a:schemeClr>
                </a:solidFill>
              </a:endParaRPr>
            </a:p>
          </p:txBody>
        </p:sp>
        <p:sp>
          <p:nvSpPr>
            <p:cNvPr id="6" name="Hexagon 5">
              <a:extLst>
                <a:ext uri="{FF2B5EF4-FFF2-40B4-BE49-F238E27FC236}">
                  <a16:creationId xmlns:a16="http://schemas.microsoft.com/office/drawing/2014/main" id="{D34101B9-F5D3-4407-B084-367B45709379}"/>
                </a:ext>
              </a:extLst>
            </p:cNvPr>
            <p:cNvSpPr/>
            <p:nvPr/>
          </p:nvSpPr>
          <p:spPr>
            <a:xfrm rot="5400000">
              <a:off x="3783044" y="3473147"/>
              <a:ext cx="975367" cy="840835"/>
            </a:xfrm>
            <a:prstGeom prst="hexagon">
              <a:avLst/>
            </a:prstGeom>
            <a:grp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65000"/>
                    <a:lumOff val="35000"/>
                  </a:schemeClr>
                </a:solidFill>
              </a:endParaRPr>
            </a:p>
          </p:txBody>
        </p:sp>
        <p:sp>
          <p:nvSpPr>
            <p:cNvPr id="7" name="Hexagon 6">
              <a:extLst>
                <a:ext uri="{FF2B5EF4-FFF2-40B4-BE49-F238E27FC236}">
                  <a16:creationId xmlns:a16="http://schemas.microsoft.com/office/drawing/2014/main" id="{36A2E478-D09D-49BD-AF51-D6C94A5C82AE}"/>
                </a:ext>
              </a:extLst>
            </p:cNvPr>
            <p:cNvSpPr/>
            <p:nvPr/>
          </p:nvSpPr>
          <p:spPr>
            <a:xfrm rot="5400000">
              <a:off x="3783044" y="1843893"/>
              <a:ext cx="975367" cy="840835"/>
            </a:xfrm>
            <a:prstGeom prst="hexagon">
              <a:avLst/>
            </a:prstGeom>
            <a:grp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8" name="Hexagon 7">
              <a:extLst>
                <a:ext uri="{FF2B5EF4-FFF2-40B4-BE49-F238E27FC236}">
                  <a16:creationId xmlns:a16="http://schemas.microsoft.com/office/drawing/2014/main" id="{F2058B0B-91E3-4C78-B113-6B2A89311811}"/>
                </a:ext>
              </a:extLst>
            </p:cNvPr>
            <p:cNvSpPr/>
            <p:nvPr/>
          </p:nvSpPr>
          <p:spPr>
            <a:xfrm rot="5400000">
              <a:off x="3783044" y="5093610"/>
              <a:ext cx="975367" cy="840835"/>
            </a:xfrm>
            <a:prstGeom prst="hexagon">
              <a:avLst/>
            </a:prstGeom>
            <a:grpFill/>
            <a:ln w="635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65000"/>
                    <a:lumOff val="35000"/>
                  </a:schemeClr>
                </a:solidFill>
              </a:endParaRPr>
            </a:p>
          </p:txBody>
        </p:sp>
      </p:grpSp>
      <p:sp>
        <p:nvSpPr>
          <p:cNvPr id="9" name="TextBox 8">
            <a:extLst>
              <a:ext uri="{FF2B5EF4-FFF2-40B4-BE49-F238E27FC236}">
                <a16:creationId xmlns:a16="http://schemas.microsoft.com/office/drawing/2014/main" id="{46E17BBB-F95F-471B-9324-9CECBC49283B}"/>
              </a:ext>
            </a:extLst>
          </p:cNvPr>
          <p:cNvSpPr txBox="1"/>
          <p:nvPr/>
        </p:nvSpPr>
        <p:spPr>
          <a:xfrm>
            <a:off x="853877" y="1919658"/>
            <a:ext cx="756972" cy="707886"/>
          </a:xfrm>
          <a:prstGeom prst="rect">
            <a:avLst/>
          </a:prstGeom>
          <a:noFill/>
        </p:spPr>
        <p:txBody>
          <a:bodyPr wrap="square" rtlCol="0">
            <a:spAutoFit/>
          </a:bodyPr>
          <a:lstStyle/>
          <a:p>
            <a:pPr algn="ctr"/>
            <a:r>
              <a:rPr lang="en-US" altLang="ko-KR" sz="4000" b="1" dirty="0">
                <a:solidFill>
                  <a:schemeClr val="accent4"/>
                </a:solidFill>
                <a:cs typeface="Arial" pitchFamily="34" charset="0"/>
              </a:rPr>
              <a:t>01</a:t>
            </a:r>
            <a:endParaRPr lang="ko-KR" altLang="en-US" sz="4000" b="1" dirty="0">
              <a:solidFill>
                <a:schemeClr val="accent4"/>
              </a:solidFill>
              <a:cs typeface="Arial" pitchFamily="34" charset="0"/>
            </a:endParaRPr>
          </a:p>
        </p:txBody>
      </p:sp>
      <p:sp>
        <p:nvSpPr>
          <p:cNvPr id="12" name="TextBox 11">
            <a:extLst>
              <a:ext uri="{FF2B5EF4-FFF2-40B4-BE49-F238E27FC236}">
                <a16:creationId xmlns:a16="http://schemas.microsoft.com/office/drawing/2014/main" id="{F1209525-C03C-4A28-8A02-837CC4ED6896}"/>
              </a:ext>
            </a:extLst>
          </p:cNvPr>
          <p:cNvSpPr txBox="1"/>
          <p:nvPr/>
        </p:nvSpPr>
        <p:spPr>
          <a:xfrm>
            <a:off x="1604235" y="2032406"/>
            <a:ext cx="3606123" cy="461665"/>
          </a:xfrm>
          <a:prstGeom prst="rect">
            <a:avLst/>
          </a:prstGeom>
          <a:noFill/>
        </p:spPr>
        <p:txBody>
          <a:bodyPr wrap="square" rtlCol="0">
            <a:spAutoFit/>
          </a:bodyPr>
          <a:lstStyle/>
          <a:p>
            <a:r>
              <a:rPr lang="en-US" altLang="ko-KR" sz="2400" b="1" dirty="0">
                <a:solidFill>
                  <a:schemeClr val="accent4"/>
                </a:solidFill>
                <a:cs typeface="Arial" pitchFamily="34" charset="0"/>
              </a:rPr>
              <a:t>Business Objectives</a:t>
            </a:r>
            <a:endParaRPr lang="ko-KR" altLang="en-US" sz="2400" b="1" dirty="0">
              <a:solidFill>
                <a:schemeClr val="accent4"/>
              </a:solidFill>
              <a:cs typeface="Arial" pitchFamily="34" charset="0"/>
            </a:endParaRPr>
          </a:p>
        </p:txBody>
      </p:sp>
      <p:sp>
        <p:nvSpPr>
          <p:cNvPr id="13" name="TextBox 12">
            <a:extLst>
              <a:ext uri="{FF2B5EF4-FFF2-40B4-BE49-F238E27FC236}">
                <a16:creationId xmlns:a16="http://schemas.microsoft.com/office/drawing/2014/main" id="{F901CA91-6479-4CD5-A78E-9378685D7E0B}"/>
              </a:ext>
            </a:extLst>
          </p:cNvPr>
          <p:cNvSpPr txBox="1"/>
          <p:nvPr/>
        </p:nvSpPr>
        <p:spPr>
          <a:xfrm>
            <a:off x="853877" y="3559110"/>
            <a:ext cx="756972" cy="707886"/>
          </a:xfrm>
          <a:prstGeom prst="rect">
            <a:avLst/>
          </a:prstGeom>
          <a:noFill/>
        </p:spPr>
        <p:txBody>
          <a:bodyPr wrap="square" rtlCol="0">
            <a:spAutoFit/>
          </a:bodyPr>
          <a:lstStyle/>
          <a:p>
            <a:pPr algn="ctr"/>
            <a:r>
              <a:rPr lang="en-US" altLang="ko-KR" sz="4000" b="1" dirty="0">
                <a:solidFill>
                  <a:schemeClr val="accent2"/>
                </a:solidFill>
                <a:cs typeface="Arial" pitchFamily="34" charset="0"/>
              </a:rPr>
              <a:t>03</a:t>
            </a:r>
            <a:endParaRPr lang="ko-KR" altLang="en-US" sz="4000" b="1" dirty="0">
              <a:solidFill>
                <a:schemeClr val="accent2"/>
              </a:solidFill>
              <a:cs typeface="Arial" pitchFamily="34" charset="0"/>
            </a:endParaRPr>
          </a:p>
        </p:txBody>
      </p:sp>
      <p:sp>
        <p:nvSpPr>
          <p:cNvPr id="17" name="TextBox 16">
            <a:extLst>
              <a:ext uri="{FF2B5EF4-FFF2-40B4-BE49-F238E27FC236}">
                <a16:creationId xmlns:a16="http://schemas.microsoft.com/office/drawing/2014/main" id="{3CEDB098-BB29-4275-801B-168778A794BB}"/>
              </a:ext>
            </a:extLst>
          </p:cNvPr>
          <p:cNvSpPr txBox="1"/>
          <p:nvPr/>
        </p:nvSpPr>
        <p:spPr>
          <a:xfrm>
            <a:off x="853877" y="5198561"/>
            <a:ext cx="756972" cy="707886"/>
          </a:xfrm>
          <a:prstGeom prst="rect">
            <a:avLst/>
          </a:prstGeom>
          <a:noFill/>
        </p:spPr>
        <p:txBody>
          <a:bodyPr wrap="square" rtlCol="0">
            <a:spAutoFit/>
          </a:bodyPr>
          <a:lstStyle/>
          <a:p>
            <a:pPr algn="ctr"/>
            <a:r>
              <a:rPr lang="en-US" altLang="ko-KR" sz="4000" b="1" dirty="0">
                <a:solidFill>
                  <a:schemeClr val="accent6"/>
                </a:solidFill>
                <a:cs typeface="Arial" pitchFamily="34" charset="0"/>
              </a:rPr>
              <a:t>05</a:t>
            </a:r>
            <a:endParaRPr lang="ko-KR" altLang="en-US" sz="4000" b="1" dirty="0">
              <a:solidFill>
                <a:schemeClr val="accent6"/>
              </a:solidFill>
              <a:cs typeface="Arial" pitchFamily="34" charset="0"/>
            </a:endParaRPr>
          </a:p>
        </p:txBody>
      </p:sp>
      <p:sp>
        <p:nvSpPr>
          <p:cNvPr id="21" name="TextBox 20">
            <a:extLst>
              <a:ext uri="{FF2B5EF4-FFF2-40B4-BE49-F238E27FC236}">
                <a16:creationId xmlns:a16="http://schemas.microsoft.com/office/drawing/2014/main" id="{951CA01C-4BFE-43A5-B002-82CA7BE7751D}"/>
              </a:ext>
            </a:extLst>
          </p:cNvPr>
          <p:cNvSpPr txBox="1"/>
          <p:nvPr/>
        </p:nvSpPr>
        <p:spPr>
          <a:xfrm>
            <a:off x="7082736" y="2793559"/>
            <a:ext cx="756972" cy="707886"/>
          </a:xfrm>
          <a:prstGeom prst="rect">
            <a:avLst/>
          </a:prstGeom>
          <a:noFill/>
        </p:spPr>
        <p:txBody>
          <a:bodyPr wrap="square" rtlCol="0">
            <a:spAutoFit/>
          </a:bodyPr>
          <a:lstStyle/>
          <a:p>
            <a:pPr algn="ctr"/>
            <a:r>
              <a:rPr lang="en-US" altLang="ko-KR" sz="4000" b="1" dirty="0">
                <a:solidFill>
                  <a:schemeClr val="accent3"/>
                </a:solidFill>
                <a:cs typeface="Arial" pitchFamily="34" charset="0"/>
              </a:rPr>
              <a:t>02</a:t>
            </a:r>
            <a:endParaRPr lang="ko-KR" altLang="en-US" sz="4000" b="1" dirty="0">
              <a:solidFill>
                <a:schemeClr val="accent3"/>
              </a:solidFill>
              <a:cs typeface="Arial" pitchFamily="34" charset="0"/>
            </a:endParaRPr>
          </a:p>
        </p:txBody>
      </p:sp>
      <p:sp>
        <p:nvSpPr>
          <p:cNvPr id="25" name="TextBox 24">
            <a:extLst>
              <a:ext uri="{FF2B5EF4-FFF2-40B4-BE49-F238E27FC236}">
                <a16:creationId xmlns:a16="http://schemas.microsoft.com/office/drawing/2014/main" id="{C5897B2B-234A-42A4-89E8-0DE023B8F96F}"/>
              </a:ext>
            </a:extLst>
          </p:cNvPr>
          <p:cNvSpPr txBox="1"/>
          <p:nvPr/>
        </p:nvSpPr>
        <p:spPr>
          <a:xfrm>
            <a:off x="7083462" y="4343229"/>
            <a:ext cx="756972" cy="707886"/>
          </a:xfrm>
          <a:prstGeom prst="rect">
            <a:avLst/>
          </a:prstGeom>
          <a:noFill/>
        </p:spPr>
        <p:txBody>
          <a:bodyPr wrap="square" rtlCol="0">
            <a:spAutoFit/>
          </a:bodyPr>
          <a:lstStyle/>
          <a:p>
            <a:pPr algn="ctr"/>
            <a:r>
              <a:rPr lang="en-US" altLang="ko-KR" sz="4000" b="1" dirty="0">
                <a:solidFill>
                  <a:schemeClr val="accent1"/>
                </a:solidFill>
                <a:cs typeface="Arial" pitchFamily="34" charset="0"/>
              </a:rPr>
              <a:t>04</a:t>
            </a:r>
            <a:endParaRPr lang="ko-KR" altLang="en-US" sz="4000" b="1" dirty="0">
              <a:solidFill>
                <a:schemeClr val="accent1"/>
              </a:solidFill>
              <a:cs typeface="Arial" pitchFamily="34" charset="0"/>
            </a:endParaRPr>
          </a:p>
        </p:txBody>
      </p:sp>
      <p:sp>
        <p:nvSpPr>
          <p:cNvPr id="29" name="Rectangle 16">
            <a:extLst>
              <a:ext uri="{FF2B5EF4-FFF2-40B4-BE49-F238E27FC236}">
                <a16:creationId xmlns:a16="http://schemas.microsoft.com/office/drawing/2014/main" id="{66A7B7E0-341B-426A-8616-34BEF23A7311}"/>
              </a:ext>
            </a:extLst>
          </p:cNvPr>
          <p:cNvSpPr/>
          <p:nvPr/>
        </p:nvSpPr>
        <p:spPr>
          <a:xfrm rot="2700000">
            <a:off x="5732844" y="3650796"/>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0" name="Rectangle 9">
            <a:extLst>
              <a:ext uri="{FF2B5EF4-FFF2-40B4-BE49-F238E27FC236}">
                <a16:creationId xmlns:a16="http://schemas.microsoft.com/office/drawing/2014/main" id="{3A0DC59A-7E2E-4CCF-9C39-96C190AD3C1A}"/>
              </a:ext>
            </a:extLst>
          </p:cNvPr>
          <p:cNvSpPr/>
          <p:nvPr/>
        </p:nvSpPr>
        <p:spPr>
          <a:xfrm>
            <a:off x="6157807" y="4542969"/>
            <a:ext cx="329463" cy="30840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4" name="TextBox 33">
            <a:extLst>
              <a:ext uri="{FF2B5EF4-FFF2-40B4-BE49-F238E27FC236}">
                <a16:creationId xmlns:a16="http://schemas.microsoft.com/office/drawing/2014/main" id="{402F9522-6D3F-4D26-9569-9AC1C8CFDEA5}"/>
              </a:ext>
            </a:extLst>
          </p:cNvPr>
          <p:cNvSpPr txBox="1"/>
          <p:nvPr/>
        </p:nvSpPr>
        <p:spPr>
          <a:xfrm>
            <a:off x="1655237" y="3651443"/>
            <a:ext cx="3606123" cy="461665"/>
          </a:xfrm>
          <a:prstGeom prst="rect">
            <a:avLst/>
          </a:prstGeom>
          <a:noFill/>
        </p:spPr>
        <p:txBody>
          <a:bodyPr wrap="square" rtlCol="0">
            <a:spAutoFit/>
          </a:bodyPr>
          <a:lstStyle/>
          <a:p>
            <a:r>
              <a:rPr lang="en-US" altLang="ko-KR" sz="2400" b="1" dirty="0">
                <a:solidFill>
                  <a:schemeClr val="accent6"/>
                </a:solidFill>
                <a:cs typeface="Arial" pitchFamily="34" charset="0"/>
              </a:rPr>
              <a:t>Data integration</a:t>
            </a:r>
            <a:endParaRPr lang="ko-KR" altLang="en-US" sz="2400" b="1" dirty="0">
              <a:solidFill>
                <a:schemeClr val="accent6"/>
              </a:solidFill>
              <a:cs typeface="Arial" pitchFamily="34" charset="0"/>
            </a:endParaRPr>
          </a:p>
        </p:txBody>
      </p:sp>
      <p:sp>
        <p:nvSpPr>
          <p:cNvPr id="35" name="TextBox 34">
            <a:extLst>
              <a:ext uri="{FF2B5EF4-FFF2-40B4-BE49-F238E27FC236}">
                <a16:creationId xmlns:a16="http://schemas.microsoft.com/office/drawing/2014/main" id="{C524961A-7B56-4E0E-AAE4-35BA8907626D}"/>
              </a:ext>
            </a:extLst>
          </p:cNvPr>
          <p:cNvSpPr txBox="1"/>
          <p:nvPr/>
        </p:nvSpPr>
        <p:spPr>
          <a:xfrm>
            <a:off x="1604235" y="5283194"/>
            <a:ext cx="3606123" cy="461665"/>
          </a:xfrm>
          <a:prstGeom prst="rect">
            <a:avLst/>
          </a:prstGeom>
          <a:noFill/>
        </p:spPr>
        <p:txBody>
          <a:bodyPr wrap="square" rtlCol="0">
            <a:spAutoFit/>
          </a:bodyPr>
          <a:lstStyle/>
          <a:p>
            <a:r>
              <a:rPr lang="en-US" altLang="ko-KR" sz="2400" b="1" dirty="0">
                <a:solidFill>
                  <a:schemeClr val="accent3">
                    <a:lumMod val="75000"/>
                  </a:schemeClr>
                </a:solidFill>
                <a:cs typeface="Arial" pitchFamily="34" charset="0"/>
              </a:rPr>
              <a:t>Data Visualization</a:t>
            </a:r>
            <a:endParaRPr lang="ko-KR" altLang="en-US" sz="2400" b="1" dirty="0">
              <a:solidFill>
                <a:schemeClr val="accent3">
                  <a:lumMod val="75000"/>
                </a:schemeClr>
              </a:solidFill>
              <a:cs typeface="Arial" pitchFamily="34" charset="0"/>
            </a:endParaRPr>
          </a:p>
        </p:txBody>
      </p:sp>
      <p:sp>
        <p:nvSpPr>
          <p:cNvPr id="36" name="TextBox 35">
            <a:extLst>
              <a:ext uri="{FF2B5EF4-FFF2-40B4-BE49-F238E27FC236}">
                <a16:creationId xmlns:a16="http://schemas.microsoft.com/office/drawing/2014/main" id="{FCEE2FCF-A861-4E02-9AD5-09587D68A074}"/>
              </a:ext>
            </a:extLst>
          </p:cNvPr>
          <p:cNvSpPr txBox="1"/>
          <p:nvPr/>
        </p:nvSpPr>
        <p:spPr>
          <a:xfrm>
            <a:off x="8179488" y="2907999"/>
            <a:ext cx="3606123" cy="461665"/>
          </a:xfrm>
          <a:prstGeom prst="rect">
            <a:avLst/>
          </a:prstGeom>
          <a:noFill/>
        </p:spPr>
        <p:txBody>
          <a:bodyPr wrap="square" rtlCol="0">
            <a:spAutoFit/>
          </a:bodyPr>
          <a:lstStyle/>
          <a:p>
            <a:r>
              <a:rPr lang="en-US" altLang="ko-KR" sz="2400" b="1" dirty="0">
                <a:solidFill>
                  <a:schemeClr val="accent5"/>
                </a:solidFill>
                <a:cs typeface="Arial" pitchFamily="34" charset="0"/>
              </a:rPr>
              <a:t>Data understanding</a:t>
            </a:r>
            <a:endParaRPr lang="ko-KR" altLang="en-US" sz="2400" b="1" dirty="0">
              <a:solidFill>
                <a:schemeClr val="accent5"/>
              </a:solidFill>
              <a:cs typeface="Arial" pitchFamily="34" charset="0"/>
            </a:endParaRPr>
          </a:p>
        </p:txBody>
      </p:sp>
      <p:sp>
        <p:nvSpPr>
          <p:cNvPr id="37" name="TextBox 36">
            <a:extLst>
              <a:ext uri="{FF2B5EF4-FFF2-40B4-BE49-F238E27FC236}">
                <a16:creationId xmlns:a16="http://schemas.microsoft.com/office/drawing/2014/main" id="{9CFA16A4-5FE5-4ED6-BC22-42B21B541E0B}"/>
              </a:ext>
            </a:extLst>
          </p:cNvPr>
          <p:cNvSpPr txBox="1"/>
          <p:nvPr/>
        </p:nvSpPr>
        <p:spPr>
          <a:xfrm>
            <a:off x="8179488" y="4435562"/>
            <a:ext cx="3606123" cy="461665"/>
          </a:xfrm>
          <a:prstGeom prst="rect">
            <a:avLst/>
          </a:prstGeom>
          <a:noFill/>
        </p:spPr>
        <p:txBody>
          <a:bodyPr wrap="square" rtlCol="0">
            <a:spAutoFit/>
          </a:bodyPr>
          <a:lstStyle/>
          <a:p>
            <a:r>
              <a:rPr lang="en-US" altLang="ko-KR" sz="2400" b="1" dirty="0">
                <a:solidFill>
                  <a:schemeClr val="accent2">
                    <a:lumMod val="75000"/>
                  </a:schemeClr>
                </a:solidFill>
                <a:cs typeface="Arial" pitchFamily="34" charset="0"/>
              </a:rPr>
              <a:t>Modeling</a:t>
            </a:r>
            <a:endParaRPr lang="ko-KR" altLang="en-US" sz="2400" b="1" dirty="0">
              <a:solidFill>
                <a:schemeClr val="accent2">
                  <a:lumMod val="75000"/>
                </a:schemeClr>
              </a:solidFill>
              <a:cs typeface="Arial" pitchFamily="34" charset="0"/>
            </a:endParaRPr>
          </a:p>
        </p:txBody>
      </p:sp>
      <p:sp>
        <p:nvSpPr>
          <p:cNvPr id="39" name="Rectangle 7">
            <a:extLst>
              <a:ext uri="{FF2B5EF4-FFF2-40B4-BE49-F238E27FC236}">
                <a16:creationId xmlns:a16="http://schemas.microsoft.com/office/drawing/2014/main" id="{AD61CB3A-2340-4143-93B0-D2EFA84E9D7F}"/>
              </a:ext>
            </a:extLst>
          </p:cNvPr>
          <p:cNvSpPr/>
          <p:nvPr/>
        </p:nvSpPr>
        <p:spPr>
          <a:xfrm rot="18900000">
            <a:off x="6240694" y="2837015"/>
            <a:ext cx="225664" cy="50273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2" name="Rectangle 7">
            <a:extLst>
              <a:ext uri="{FF2B5EF4-FFF2-40B4-BE49-F238E27FC236}">
                <a16:creationId xmlns:a16="http://schemas.microsoft.com/office/drawing/2014/main" id="{9E838B66-399C-42BA-922E-A55BBB3B4313}"/>
              </a:ext>
            </a:extLst>
          </p:cNvPr>
          <p:cNvSpPr/>
          <p:nvPr/>
        </p:nvSpPr>
        <p:spPr>
          <a:xfrm>
            <a:off x="5651603" y="5283194"/>
            <a:ext cx="471567" cy="471567"/>
          </a:xfrm>
          <a:custGeom>
            <a:avLst/>
            <a:gdLst/>
            <a:ahLst/>
            <a:cxnLst/>
            <a:rect l="l" t="t" r="r" b="b"/>
            <a:pathLst>
              <a:path w="3240000" h="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43" name="Donut 24">
            <a:extLst>
              <a:ext uri="{FF2B5EF4-FFF2-40B4-BE49-F238E27FC236}">
                <a16:creationId xmlns:a16="http://schemas.microsoft.com/office/drawing/2014/main" id="{AB39AF98-8F6A-4E89-B0AB-F9A3F0FA0F57}"/>
              </a:ext>
            </a:extLst>
          </p:cNvPr>
          <p:cNvSpPr/>
          <p:nvPr/>
        </p:nvSpPr>
        <p:spPr>
          <a:xfrm>
            <a:off x="5623571" y="2025954"/>
            <a:ext cx="514780" cy="512081"/>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45" name="Organigramme : Affichage 1">
            <a:extLst>
              <a:ext uri="{FF2B5EF4-FFF2-40B4-BE49-F238E27FC236}">
                <a16:creationId xmlns:a16="http://schemas.microsoft.com/office/drawing/2014/main" id="{75721A9D-1F70-437C-9B6F-94E2E3751ECD}"/>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2</a:t>
            </a:r>
          </a:p>
        </p:txBody>
      </p:sp>
    </p:spTree>
    <p:extLst>
      <p:ext uri="{BB962C8B-B14F-4D97-AF65-F5344CB8AC3E}">
        <p14:creationId xmlns:p14="http://schemas.microsoft.com/office/powerpoint/2010/main" val="62261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4"/>
                                        </p:tgtEl>
                                        <p:attrNameLst>
                                          <p:attrName>style.visibility</p:attrName>
                                        </p:attrNameLst>
                                      </p:cBhvr>
                                      <p:to>
                                        <p:strVal val="visible"/>
                                      </p:to>
                                    </p:set>
                                    <p:animEffect transition="in" filter="fade">
                                      <p:cBhvr>
                                        <p:cTn id="26" dur="500"/>
                                        <p:tgtEl>
                                          <p:spTgt spid="3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500"/>
                                        <p:tgtEl>
                                          <p:spTgt spid="3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5"/>
                                        </p:tgtEl>
                                        <p:attrNameLst>
                                          <p:attrName>style.visibility</p:attrName>
                                        </p:attrNameLst>
                                      </p:cBhvr>
                                      <p:to>
                                        <p:strVal val="visible"/>
                                      </p:to>
                                    </p:set>
                                    <p:animEffect transition="in" filter="fade">
                                      <p:cBhvr>
                                        <p:cTn id="39" dur="500"/>
                                        <p:tgtEl>
                                          <p:spTgt spid="3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3" grpId="0"/>
      <p:bldP spid="17" grpId="0"/>
      <p:bldP spid="21" grpId="0"/>
      <p:bldP spid="25" grpId="0"/>
      <p:bldP spid="34" grpId="0"/>
      <p:bldP spid="35" grpId="0"/>
      <p:bldP spid="36" grpId="0"/>
      <p:bldP spid="3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Modeling [2/6]</a:t>
            </a:r>
            <a:endParaRPr lang="en-US" sz="4400" b="1" dirty="0">
              <a:latin typeface="Montserrat Bold" charset="0"/>
              <a:ea typeface="Montserrat Bold" charset="0"/>
              <a:cs typeface="Montserrat Bold" charset="0"/>
            </a:endParaRPr>
          </a:p>
        </p:txBody>
      </p:sp>
      <p:pic>
        <p:nvPicPr>
          <p:cNvPr id="4" name="Picture 3">
            <a:extLst>
              <a:ext uri="{FF2B5EF4-FFF2-40B4-BE49-F238E27FC236}">
                <a16:creationId xmlns:a16="http://schemas.microsoft.com/office/drawing/2014/main" id="{C5588B36-D257-4189-BA31-B338034BFF7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692676" y="1592510"/>
            <a:ext cx="8806648" cy="4623464"/>
          </a:xfrm>
          <a:prstGeom prst="rect">
            <a:avLst/>
          </a:prstGeom>
        </p:spPr>
      </p:pic>
      <p:sp>
        <p:nvSpPr>
          <p:cNvPr id="21" name="TextBox 20">
            <a:extLst>
              <a:ext uri="{FF2B5EF4-FFF2-40B4-BE49-F238E27FC236}">
                <a16:creationId xmlns:a16="http://schemas.microsoft.com/office/drawing/2014/main" id="{9F4F15AF-1BDD-4197-900A-7702C6931A6F}"/>
              </a:ext>
            </a:extLst>
          </p:cNvPr>
          <p:cNvSpPr txBox="1"/>
          <p:nvPr/>
        </p:nvSpPr>
        <p:spPr>
          <a:xfrm>
            <a:off x="924128" y="952938"/>
            <a:ext cx="2634054" cy="369332"/>
          </a:xfrm>
          <a:prstGeom prst="rect">
            <a:avLst/>
          </a:prstGeom>
          <a:noFill/>
        </p:spPr>
        <p:txBody>
          <a:bodyPr wrap="none" rtlCol="0">
            <a:spAutoFit/>
          </a:bodyPr>
          <a:lstStyle/>
          <a:p>
            <a:r>
              <a:rPr lang="en-US" b="1" dirty="0"/>
              <a:t>~ </a:t>
            </a:r>
            <a:r>
              <a:rPr lang="en-US" b="1" dirty="0" err="1"/>
              <a:t>Kmeans</a:t>
            </a:r>
            <a:r>
              <a:rPr lang="en-US" b="1" dirty="0"/>
              <a:t> (Profiling) ~</a:t>
            </a:r>
          </a:p>
        </p:txBody>
      </p:sp>
      <p:pic>
        <p:nvPicPr>
          <p:cNvPr id="8" name="Picture 7">
            <a:extLst>
              <a:ext uri="{FF2B5EF4-FFF2-40B4-BE49-F238E27FC236}">
                <a16:creationId xmlns:a16="http://schemas.microsoft.com/office/drawing/2014/main" id="{A60BF464-39C0-46A3-8444-F20FD49B628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92676" y="2273722"/>
            <a:ext cx="8806648" cy="3261039"/>
          </a:xfrm>
          <a:prstGeom prst="rect">
            <a:avLst/>
          </a:prstGeom>
        </p:spPr>
      </p:pic>
      <p:sp>
        <p:nvSpPr>
          <p:cNvPr id="2" name="Oval 1">
            <a:extLst>
              <a:ext uri="{FF2B5EF4-FFF2-40B4-BE49-F238E27FC236}">
                <a16:creationId xmlns:a16="http://schemas.microsoft.com/office/drawing/2014/main" id="{8B09C0FE-BEE8-4A9B-9ED6-C4F5BEAFC301}"/>
              </a:ext>
            </a:extLst>
          </p:cNvPr>
          <p:cNvSpPr/>
          <p:nvPr/>
        </p:nvSpPr>
        <p:spPr>
          <a:xfrm>
            <a:off x="1964988" y="4152603"/>
            <a:ext cx="3064213" cy="1602652"/>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7425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4"/>
                                        </p:tgtEl>
                                        <p:attrNameLst>
                                          <p:attrName>ppt_x</p:attrName>
                                        </p:attrNameLst>
                                      </p:cBhvr>
                                      <p:tavLst>
                                        <p:tav tm="0">
                                          <p:val>
                                            <p:strVal val="ppt_x"/>
                                          </p:val>
                                        </p:tav>
                                        <p:tav tm="100000">
                                          <p:val>
                                            <p:strVal val="ppt_x"/>
                                          </p:val>
                                        </p:tav>
                                      </p:tavLst>
                                    </p:anim>
                                    <p:anim calcmode="lin" valueType="num">
                                      <p:cBhvr additive="base">
                                        <p:cTn id="7" dur="500"/>
                                        <p:tgtEl>
                                          <p:spTgt spid="4"/>
                                        </p:tgtEl>
                                        <p:attrNameLst>
                                          <p:attrName>ppt_y</p:attrName>
                                        </p:attrNameLst>
                                      </p:cBhvr>
                                      <p:tavLst>
                                        <p:tav tm="0">
                                          <p:val>
                                            <p:strVal val="ppt_y"/>
                                          </p:val>
                                        </p:tav>
                                        <p:tav tm="100000">
                                          <p:val>
                                            <p:strVal val="1+ppt_h/2"/>
                                          </p:val>
                                        </p:tav>
                                      </p:tavLst>
                                    </p:anim>
                                    <p:set>
                                      <p:cBhvr>
                                        <p:cTn id="8" dur="1" fill="hold">
                                          <p:stCondLst>
                                            <p:cond delay="499"/>
                                          </p:stCondLst>
                                        </p:cTn>
                                        <p:tgtEl>
                                          <p:spTgt spid="4"/>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Modeling [3/6]</a:t>
            </a:r>
            <a:endParaRPr lang="en-US" sz="4400" b="1" dirty="0">
              <a:latin typeface="Montserrat Bold" charset="0"/>
              <a:ea typeface="Montserrat Bold" charset="0"/>
              <a:cs typeface="Montserrat Bold" charset="0"/>
            </a:endParaRPr>
          </a:p>
        </p:txBody>
      </p:sp>
      <p:sp>
        <p:nvSpPr>
          <p:cNvPr id="21" name="TextBox 20">
            <a:extLst>
              <a:ext uri="{FF2B5EF4-FFF2-40B4-BE49-F238E27FC236}">
                <a16:creationId xmlns:a16="http://schemas.microsoft.com/office/drawing/2014/main" id="{9F4F15AF-1BDD-4197-900A-7702C6931A6F}"/>
              </a:ext>
            </a:extLst>
          </p:cNvPr>
          <p:cNvSpPr txBox="1"/>
          <p:nvPr/>
        </p:nvSpPr>
        <p:spPr>
          <a:xfrm>
            <a:off x="924128" y="952938"/>
            <a:ext cx="2274982" cy="369332"/>
          </a:xfrm>
          <a:prstGeom prst="rect">
            <a:avLst/>
          </a:prstGeom>
          <a:noFill/>
        </p:spPr>
        <p:txBody>
          <a:bodyPr wrap="none" rtlCol="0">
            <a:spAutoFit/>
          </a:bodyPr>
          <a:lstStyle/>
          <a:p>
            <a:r>
              <a:rPr lang="en-US" b="1" dirty="0"/>
              <a:t>~ Random Forest ~</a:t>
            </a:r>
          </a:p>
        </p:txBody>
      </p:sp>
      <p:pic>
        <p:nvPicPr>
          <p:cNvPr id="5" name="Picture 4">
            <a:extLst>
              <a:ext uri="{FF2B5EF4-FFF2-40B4-BE49-F238E27FC236}">
                <a16:creationId xmlns:a16="http://schemas.microsoft.com/office/drawing/2014/main" id="{33E860A7-6CBC-4449-BFDE-CF7F9D94E5FD}"/>
              </a:ext>
            </a:extLst>
          </p:cNvPr>
          <p:cNvPicPr>
            <a:picLocks noChangeAspect="1"/>
          </p:cNvPicPr>
          <p:nvPr/>
        </p:nvPicPr>
        <p:blipFill>
          <a:blip r:embed="rId2"/>
          <a:stretch>
            <a:fillRect/>
          </a:stretch>
        </p:blipFill>
        <p:spPr>
          <a:xfrm>
            <a:off x="0" y="1322270"/>
            <a:ext cx="7934308" cy="4459919"/>
          </a:xfrm>
          <a:prstGeom prst="rect">
            <a:avLst/>
          </a:prstGeom>
        </p:spPr>
      </p:pic>
      <p:pic>
        <p:nvPicPr>
          <p:cNvPr id="9" name="Picture 8">
            <a:extLst>
              <a:ext uri="{FF2B5EF4-FFF2-40B4-BE49-F238E27FC236}">
                <a16:creationId xmlns:a16="http://schemas.microsoft.com/office/drawing/2014/main" id="{A8539341-1BFD-421D-9253-959DD95771EF}"/>
              </a:ext>
            </a:extLst>
          </p:cNvPr>
          <p:cNvPicPr>
            <a:picLocks noChangeAspect="1"/>
          </p:cNvPicPr>
          <p:nvPr/>
        </p:nvPicPr>
        <p:blipFill>
          <a:blip r:embed="rId3"/>
          <a:stretch>
            <a:fillRect/>
          </a:stretch>
        </p:blipFill>
        <p:spPr>
          <a:xfrm>
            <a:off x="5654336" y="4096258"/>
            <a:ext cx="5943600" cy="2505075"/>
          </a:xfrm>
          <a:prstGeom prst="rect">
            <a:avLst/>
          </a:prstGeom>
        </p:spPr>
      </p:pic>
      <p:sp>
        <p:nvSpPr>
          <p:cNvPr id="11" name="Oval 10">
            <a:extLst>
              <a:ext uri="{FF2B5EF4-FFF2-40B4-BE49-F238E27FC236}">
                <a16:creationId xmlns:a16="http://schemas.microsoft.com/office/drawing/2014/main" id="{56AB6189-D192-4E4A-9E04-F7E47071AD58}"/>
              </a:ext>
            </a:extLst>
          </p:cNvPr>
          <p:cNvSpPr/>
          <p:nvPr/>
        </p:nvSpPr>
        <p:spPr>
          <a:xfrm>
            <a:off x="5654336" y="3835994"/>
            <a:ext cx="6206231" cy="302200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4107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Modeling [4/6]</a:t>
            </a:r>
            <a:endParaRPr lang="en-US" sz="4400" b="1" dirty="0">
              <a:latin typeface="Montserrat Bold" charset="0"/>
              <a:ea typeface="Montserrat Bold" charset="0"/>
              <a:cs typeface="Montserrat Bold" charset="0"/>
            </a:endParaRPr>
          </a:p>
        </p:txBody>
      </p:sp>
      <p:sp>
        <p:nvSpPr>
          <p:cNvPr id="21" name="TextBox 20">
            <a:extLst>
              <a:ext uri="{FF2B5EF4-FFF2-40B4-BE49-F238E27FC236}">
                <a16:creationId xmlns:a16="http://schemas.microsoft.com/office/drawing/2014/main" id="{9F4F15AF-1BDD-4197-900A-7702C6931A6F}"/>
              </a:ext>
            </a:extLst>
          </p:cNvPr>
          <p:cNvSpPr txBox="1"/>
          <p:nvPr/>
        </p:nvSpPr>
        <p:spPr>
          <a:xfrm>
            <a:off x="924128" y="952938"/>
            <a:ext cx="3224024" cy="369332"/>
          </a:xfrm>
          <a:prstGeom prst="rect">
            <a:avLst/>
          </a:prstGeom>
          <a:noFill/>
        </p:spPr>
        <p:txBody>
          <a:bodyPr wrap="none" rtlCol="0">
            <a:spAutoFit/>
          </a:bodyPr>
          <a:lstStyle/>
          <a:p>
            <a:r>
              <a:rPr lang="en-US" b="1" dirty="0"/>
              <a:t>~ Support Vector Machine ~</a:t>
            </a:r>
          </a:p>
        </p:txBody>
      </p:sp>
      <p:pic>
        <p:nvPicPr>
          <p:cNvPr id="2" name="Picture 1">
            <a:extLst>
              <a:ext uri="{FF2B5EF4-FFF2-40B4-BE49-F238E27FC236}">
                <a16:creationId xmlns:a16="http://schemas.microsoft.com/office/drawing/2014/main" id="{F4B77768-010F-471B-B731-E26AC3255506}"/>
              </a:ext>
            </a:extLst>
          </p:cNvPr>
          <p:cNvPicPr>
            <a:picLocks noChangeAspect="1"/>
          </p:cNvPicPr>
          <p:nvPr/>
        </p:nvPicPr>
        <p:blipFill>
          <a:blip r:embed="rId2"/>
          <a:stretch>
            <a:fillRect/>
          </a:stretch>
        </p:blipFill>
        <p:spPr>
          <a:xfrm>
            <a:off x="271462" y="2152650"/>
            <a:ext cx="11649075" cy="2552700"/>
          </a:xfrm>
          <a:prstGeom prst="rect">
            <a:avLst/>
          </a:prstGeom>
        </p:spPr>
      </p:pic>
    </p:spTree>
    <p:extLst>
      <p:ext uri="{BB962C8B-B14F-4D97-AF65-F5344CB8AC3E}">
        <p14:creationId xmlns:p14="http://schemas.microsoft.com/office/powerpoint/2010/main" val="18379867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Modeling [5/6]</a:t>
            </a:r>
            <a:endParaRPr lang="en-US" sz="4400" b="1" dirty="0">
              <a:latin typeface="Montserrat Bold" charset="0"/>
              <a:ea typeface="Montserrat Bold" charset="0"/>
              <a:cs typeface="Montserrat Bold" charset="0"/>
            </a:endParaRPr>
          </a:p>
        </p:txBody>
      </p:sp>
      <p:sp>
        <p:nvSpPr>
          <p:cNvPr id="21" name="TextBox 20">
            <a:extLst>
              <a:ext uri="{FF2B5EF4-FFF2-40B4-BE49-F238E27FC236}">
                <a16:creationId xmlns:a16="http://schemas.microsoft.com/office/drawing/2014/main" id="{9F4F15AF-1BDD-4197-900A-7702C6931A6F}"/>
              </a:ext>
            </a:extLst>
          </p:cNvPr>
          <p:cNvSpPr txBox="1"/>
          <p:nvPr/>
        </p:nvSpPr>
        <p:spPr>
          <a:xfrm>
            <a:off x="924128" y="952938"/>
            <a:ext cx="4339650" cy="369332"/>
          </a:xfrm>
          <a:prstGeom prst="rect">
            <a:avLst/>
          </a:prstGeom>
          <a:noFill/>
        </p:spPr>
        <p:txBody>
          <a:bodyPr wrap="none" rtlCol="0">
            <a:spAutoFit/>
          </a:bodyPr>
          <a:lstStyle/>
          <a:p>
            <a:r>
              <a:rPr lang="en-US" b="1" dirty="0"/>
              <a:t>~ Classification of Models (f1-score) ~</a:t>
            </a:r>
          </a:p>
        </p:txBody>
      </p:sp>
      <p:pic>
        <p:nvPicPr>
          <p:cNvPr id="2" name="Picture 1">
            <a:extLst>
              <a:ext uri="{FF2B5EF4-FFF2-40B4-BE49-F238E27FC236}">
                <a16:creationId xmlns:a16="http://schemas.microsoft.com/office/drawing/2014/main" id="{BFCF909F-47FB-4DEA-B957-A017D1158F1C}"/>
              </a:ext>
            </a:extLst>
          </p:cNvPr>
          <p:cNvPicPr>
            <a:picLocks noChangeAspect="1"/>
          </p:cNvPicPr>
          <p:nvPr/>
        </p:nvPicPr>
        <p:blipFill>
          <a:blip r:embed="rId2"/>
          <a:stretch>
            <a:fillRect/>
          </a:stretch>
        </p:blipFill>
        <p:spPr>
          <a:xfrm>
            <a:off x="1187666" y="1495425"/>
            <a:ext cx="8861856" cy="3988818"/>
          </a:xfrm>
          <a:prstGeom prst="rect">
            <a:avLst/>
          </a:prstGeom>
        </p:spPr>
      </p:pic>
    </p:spTree>
    <p:extLst>
      <p:ext uri="{BB962C8B-B14F-4D97-AF65-F5344CB8AC3E}">
        <p14:creationId xmlns:p14="http://schemas.microsoft.com/office/powerpoint/2010/main" val="3508334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Modeling [6/6]</a:t>
            </a:r>
            <a:endParaRPr lang="en-US" sz="4400" b="1" dirty="0">
              <a:latin typeface="Montserrat Bold" charset="0"/>
              <a:ea typeface="Montserrat Bold" charset="0"/>
              <a:cs typeface="Montserrat Bold" charset="0"/>
            </a:endParaRPr>
          </a:p>
        </p:txBody>
      </p:sp>
      <p:sp>
        <p:nvSpPr>
          <p:cNvPr id="21" name="TextBox 20">
            <a:extLst>
              <a:ext uri="{FF2B5EF4-FFF2-40B4-BE49-F238E27FC236}">
                <a16:creationId xmlns:a16="http://schemas.microsoft.com/office/drawing/2014/main" id="{9F4F15AF-1BDD-4197-900A-7702C6931A6F}"/>
              </a:ext>
            </a:extLst>
          </p:cNvPr>
          <p:cNvSpPr txBox="1"/>
          <p:nvPr/>
        </p:nvSpPr>
        <p:spPr>
          <a:xfrm>
            <a:off x="924128" y="952938"/>
            <a:ext cx="1749197" cy="369332"/>
          </a:xfrm>
          <a:prstGeom prst="rect">
            <a:avLst/>
          </a:prstGeom>
          <a:noFill/>
        </p:spPr>
        <p:txBody>
          <a:bodyPr wrap="none" rtlCol="0">
            <a:spAutoFit/>
          </a:bodyPr>
          <a:lstStyle/>
          <a:p>
            <a:r>
              <a:rPr lang="en-US" b="1" dirty="0"/>
              <a:t>~ ROC Curve~</a:t>
            </a:r>
          </a:p>
        </p:txBody>
      </p:sp>
      <p:pic>
        <p:nvPicPr>
          <p:cNvPr id="3" name="Picture 2">
            <a:extLst>
              <a:ext uri="{FF2B5EF4-FFF2-40B4-BE49-F238E27FC236}">
                <a16:creationId xmlns:a16="http://schemas.microsoft.com/office/drawing/2014/main" id="{4384934A-6E53-46DC-B3B7-415C31156D3A}"/>
              </a:ext>
            </a:extLst>
          </p:cNvPr>
          <p:cNvPicPr>
            <a:picLocks noChangeAspect="1"/>
          </p:cNvPicPr>
          <p:nvPr/>
        </p:nvPicPr>
        <p:blipFill>
          <a:blip r:embed="rId2"/>
          <a:stretch>
            <a:fillRect/>
          </a:stretch>
        </p:blipFill>
        <p:spPr>
          <a:xfrm>
            <a:off x="2388092" y="1322270"/>
            <a:ext cx="8778443" cy="5173887"/>
          </a:xfrm>
          <a:prstGeom prst="rect">
            <a:avLst/>
          </a:prstGeom>
        </p:spPr>
      </p:pic>
    </p:spTree>
    <p:extLst>
      <p:ext uri="{BB962C8B-B14F-4D97-AF65-F5344CB8AC3E}">
        <p14:creationId xmlns:p14="http://schemas.microsoft.com/office/powerpoint/2010/main" val="16230804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308725" y="1639453"/>
            <a:ext cx="4350824" cy="2015936"/>
          </a:xfrm>
          <a:prstGeom prst="rect">
            <a:avLst/>
          </a:prstGeom>
          <a:noFill/>
        </p:spPr>
        <p:txBody>
          <a:bodyPr wrap="square" rtlCol="0">
            <a:spAutoFit/>
          </a:bodyPr>
          <a:lstStyle/>
          <a:p>
            <a:pPr>
              <a:lnSpc>
                <a:spcPts val="5000"/>
              </a:lnSpc>
            </a:pPr>
            <a:r>
              <a:rPr lang="en-US" altLang="ko-KR" sz="4800" b="1" dirty="0">
                <a:solidFill>
                  <a:schemeClr val="accent2">
                    <a:lumMod val="75000"/>
                  </a:schemeClr>
                </a:solidFill>
                <a:cs typeface="Arial" pitchFamily="34" charset="0"/>
              </a:rPr>
              <a:t>Data Visualization</a:t>
            </a:r>
            <a:endParaRPr lang="ko-KR" altLang="en-US" sz="4800" b="1" dirty="0">
              <a:solidFill>
                <a:schemeClr val="accent2">
                  <a:lumMod val="75000"/>
                </a:schemeClr>
              </a:solidFill>
              <a:cs typeface="Arial" pitchFamily="34" charset="0"/>
            </a:endParaRPr>
          </a:p>
          <a:p>
            <a:pPr>
              <a:lnSpc>
                <a:spcPts val="5000"/>
              </a:lnSpc>
            </a:pPr>
            <a:r>
              <a:rPr lang="en-US" sz="4800" b="1" dirty="0">
                <a:solidFill>
                  <a:schemeClr val="accent2">
                    <a:lumMod val="75000"/>
                  </a:schemeClr>
                </a:solidFill>
                <a:latin typeface="Montserrat Bold" charset="0"/>
                <a:ea typeface="Montserrat Bold" charset="0"/>
                <a:cs typeface="Montserrat Bold" charset="0"/>
              </a:rPr>
              <a:t> </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Tree>
    <p:extLst>
      <p:ext uri="{BB962C8B-B14F-4D97-AF65-F5344CB8AC3E}">
        <p14:creationId xmlns:p14="http://schemas.microsoft.com/office/powerpoint/2010/main" val="3565596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Data visualization [1/7]</a:t>
            </a:r>
            <a:endParaRPr lang="en-US" sz="44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599628" y="1284018"/>
            <a:ext cx="10992744" cy="5423063"/>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3" name="Picture 2">
            <a:extLst>
              <a:ext uri="{FF2B5EF4-FFF2-40B4-BE49-F238E27FC236}">
                <a16:creationId xmlns:a16="http://schemas.microsoft.com/office/drawing/2014/main" id="{21A733C7-8DF2-40B9-A3F2-AA7B0BE31B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7311" y="1645881"/>
            <a:ext cx="7797348" cy="4264848"/>
          </a:xfrm>
          <a:prstGeom prst="rect">
            <a:avLst/>
          </a:prstGeom>
        </p:spPr>
      </p:pic>
    </p:spTree>
    <p:extLst>
      <p:ext uri="{BB962C8B-B14F-4D97-AF65-F5344CB8AC3E}">
        <p14:creationId xmlns:p14="http://schemas.microsoft.com/office/powerpoint/2010/main" val="32543294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Data visualization [2/7]</a:t>
            </a:r>
            <a:endParaRPr lang="en-US" sz="44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599628" y="1284018"/>
            <a:ext cx="10992744" cy="5423063"/>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3" name="Picture 2">
            <a:extLst>
              <a:ext uri="{FF2B5EF4-FFF2-40B4-BE49-F238E27FC236}">
                <a16:creationId xmlns:a16="http://schemas.microsoft.com/office/drawing/2014/main" id="{360A9249-C304-4417-ABE1-404E305471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1083" y="1652166"/>
            <a:ext cx="7784698" cy="4249684"/>
          </a:xfrm>
          <a:prstGeom prst="rect">
            <a:avLst/>
          </a:prstGeom>
        </p:spPr>
      </p:pic>
    </p:spTree>
    <p:extLst>
      <p:ext uri="{BB962C8B-B14F-4D97-AF65-F5344CB8AC3E}">
        <p14:creationId xmlns:p14="http://schemas.microsoft.com/office/powerpoint/2010/main" val="35810480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Data visualization [3/7]</a:t>
            </a:r>
            <a:endParaRPr lang="en-US" sz="44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599628" y="1284018"/>
            <a:ext cx="10992744" cy="5423063"/>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3" name="Picture 2">
            <a:extLst>
              <a:ext uri="{FF2B5EF4-FFF2-40B4-BE49-F238E27FC236}">
                <a16:creationId xmlns:a16="http://schemas.microsoft.com/office/drawing/2014/main" id="{A628752E-B05A-4A2F-A1F2-B1691FEBD1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0607" y="1659787"/>
            <a:ext cx="7804052" cy="4183646"/>
          </a:xfrm>
          <a:prstGeom prst="rect">
            <a:avLst/>
          </a:prstGeom>
        </p:spPr>
      </p:pic>
    </p:spTree>
    <p:extLst>
      <p:ext uri="{BB962C8B-B14F-4D97-AF65-F5344CB8AC3E}">
        <p14:creationId xmlns:p14="http://schemas.microsoft.com/office/powerpoint/2010/main" val="15920627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Data visualization [4/7]</a:t>
            </a:r>
            <a:endParaRPr lang="en-US" sz="44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599628" y="1284018"/>
            <a:ext cx="10992744" cy="5423063"/>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3" name="Picture 2">
            <a:extLst>
              <a:ext uri="{FF2B5EF4-FFF2-40B4-BE49-F238E27FC236}">
                <a16:creationId xmlns:a16="http://schemas.microsoft.com/office/drawing/2014/main" id="{6DD9C1A1-C30A-4535-A442-8F1CC6EACA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1729" y="1652205"/>
            <a:ext cx="7812930" cy="4249645"/>
          </a:xfrm>
          <a:prstGeom prst="rect">
            <a:avLst/>
          </a:prstGeom>
        </p:spPr>
      </p:pic>
    </p:spTree>
    <p:extLst>
      <p:ext uri="{BB962C8B-B14F-4D97-AF65-F5344CB8AC3E}">
        <p14:creationId xmlns:p14="http://schemas.microsoft.com/office/powerpoint/2010/main" val="261602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308725" y="1639453"/>
            <a:ext cx="4350824" cy="733534"/>
          </a:xfrm>
          <a:prstGeom prst="rect">
            <a:avLst/>
          </a:prstGeom>
          <a:noFill/>
        </p:spPr>
        <p:txBody>
          <a:bodyPr wrap="square" rtlCol="0">
            <a:spAutoFit/>
          </a:bodyPr>
          <a:lstStyle/>
          <a:p>
            <a:pPr>
              <a:lnSpc>
                <a:spcPts val="5000"/>
              </a:lnSpc>
            </a:pPr>
            <a:r>
              <a:rPr lang="en-US" sz="4800" b="1" dirty="0">
                <a:solidFill>
                  <a:schemeClr val="tx2"/>
                </a:solidFill>
                <a:latin typeface="Montserrat Bold" charset="0"/>
                <a:ea typeface="Montserrat Bold" charset="0"/>
                <a:cs typeface="Montserrat Bold" charset="0"/>
              </a:rPr>
              <a:t>Introduction </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
        <p:nvSpPr>
          <p:cNvPr id="9" name="Organigramme : Affichage 1">
            <a:extLst>
              <a:ext uri="{FF2B5EF4-FFF2-40B4-BE49-F238E27FC236}">
                <a16:creationId xmlns:a16="http://schemas.microsoft.com/office/drawing/2014/main" id="{F53D9DCA-98CA-4555-A53A-3ADD6A976C57}"/>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3</a:t>
            </a:r>
          </a:p>
        </p:txBody>
      </p:sp>
    </p:spTree>
    <p:extLst>
      <p:ext uri="{BB962C8B-B14F-4D97-AF65-F5344CB8AC3E}">
        <p14:creationId xmlns:p14="http://schemas.microsoft.com/office/powerpoint/2010/main" val="1498842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Data visualization [5/7]</a:t>
            </a:r>
            <a:endParaRPr lang="en-US" sz="44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599628" y="1284018"/>
            <a:ext cx="10992744" cy="5423063"/>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3" name="Picture 2">
            <a:extLst>
              <a:ext uri="{FF2B5EF4-FFF2-40B4-BE49-F238E27FC236}">
                <a16:creationId xmlns:a16="http://schemas.microsoft.com/office/drawing/2014/main" id="{A0BA8987-0C97-4EE0-A37C-07BFF89A87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0850" y="1632992"/>
            <a:ext cx="7813809" cy="4277736"/>
          </a:xfrm>
          <a:prstGeom prst="rect">
            <a:avLst/>
          </a:prstGeom>
        </p:spPr>
      </p:pic>
    </p:spTree>
    <p:extLst>
      <p:ext uri="{BB962C8B-B14F-4D97-AF65-F5344CB8AC3E}">
        <p14:creationId xmlns:p14="http://schemas.microsoft.com/office/powerpoint/2010/main" val="21243616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Data visualization [6/7]</a:t>
            </a:r>
            <a:endParaRPr lang="en-US" sz="4400" b="1" dirty="0">
              <a:latin typeface="Montserrat Bold" charset="0"/>
              <a:ea typeface="Montserrat Bold" charset="0"/>
              <a:cs typeface="Montserrat Bold" charset="0"/>
            </a:endParaRPr>
          </a:p>
        </p:txBody>
      </p:sp>
      <p:grpSp>
        <p:nvGrpSpPr>
          <p:cNvPr id="5" name="Group 4">
            <a:extLst>
              <a:ext uri="{FF2B5EF4-FFF2-40B4-BE49-F238E27FC236}">
                <a16:creationId xmlns:a16="http://schemas.microsoft.com/office/drawing/2014/main" id="{512DA7F1-3EF7-45C1-BCE3-2BA675714FCC}"/>
              </a:ext>
            </a:extLst>
          </p:cNvPr>
          <p:cNvGrpSpPr/>
          <p:nvPr/>
        </p:nvGrpSpPr>
        <p:grpSpPr>
          <a:xfrm>
            <a:off x="599628" y="1284018"/>
            <a:ext cx="10992744" cy="5423063"/>
            <a:chOff x="-548507" y="477868"/>
            <a:chExt cx="11570449" cy="6357177"/>
          </a:xfrm>
        </p:grpSpPr>
        <p:sp>
          <p:nvSpPr>
            <p:cNvPr id="6" name="Freeform: Shape 5">
              <a:extLst>
                <a:ext uri="{FF2B5EF4-FFF2-40B4-BE49-F238E27FC236}">
                  <a16:creationId xmlns:a16="http://schemas.microsoft.com/office/drawing/2014/main" id="{B15C6CEB-C8A8-4453-AE5F-9162BE4B29E9}"/>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E2B0E8B-61B4-40EC-92B3-F22728D6066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8A91DAF-6438-4862-9909-3B987E578A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7CE5389C-A9F3-474A-B47E-9ADA6C730375}"/>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5D18688-1067-47BC-8CE5-501FFFF458C3}"/>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EAF740BF-E515-4F76-86CB-C12B40CF866C}"/>
                </a:ext>
              </a:extLst>
            </p:cNvPr>
            <p:cNvGrpSpPr/>
            <p:nvPr/>
          </p:nvGrpSpPr>
          <p:grpSpPr>
            <a:xfrm>
              <a:off x="1606" y="6382978"/>
              <a:ext cx="413937" cy="115242"/>
              <a:chOff x="5955" y="6353672"/>
              <a:chExt cx="413937" cy="115242"/>
            </a:xfrm>
          </p:grpSpPr>
          <p:sp>
            <p:nvSpPr>
              <p:cNvPr id="17" name="Rectangle: Rounded Corners 16">
                <a:extLst>
                  <a:ext uri="{FF2B5EF4-FFF2-40B4-BE49-F238E27FC236}">
                    <a16:creationId xmlns:a16="http://schemas.microsoft.com/office/drawing/2014/main" id="{B422B9B4-5565-4F38-BB32-C4C3352F62E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4AE6103-4823-4B99-86E1-5E81366C9CF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86B8C90-0D43-4598-9E81-6DAFE7B79EBD}"/>
                </a:ext>
              </a:extLst>
            </p:cNvPr>
            <p:cNvGrpSpPr/>
            <p:nvPr/>
          </p:nvGrpSpPr>
          <p:grpSpPr>
            <a:xfrm>
              <a:off x="9855291" y="6381600"/>
              <a:ext cx="885989" cy="115242"/>
              <a:chOff x="5955" y="6353672"/>
              <a:chExt cx="413937" cy="115242"/>
            </a:xfrm>
          </p:grpSpPr>
          <p:sp>
            <p:nvSpPr>
              <p:cNvPr id="15" name="Rectangle: Rounded Corners 14">
                <a:extLst>
                  <a:ext uri="{FF2B5EF4-FFF2-40B4-BE49-F238E27FC236}">
                    <a16:creationId xmlns:a16="http://schemas.microsoft.com/office/drawing/2014/main" id="{BDA8FCB5-B507-4956-A964-9D988A8C427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2832AD82-102E-4904-8D39-BC3280E18E2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reeform: Shape 13">
              <a:extLst>
                <a:ext uri="{FF2B5EF4-FFF2-40B4-BE49-F238E27FC236}">
                  <a16:creationId xmlns:a16="http://schemas.microsoft.com/office/drawing/2014/main" id="{D18227BB-1F7F-41FC-B025-AAC99A8A5D6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3" name="Picture 2">
            <a:extLst>
              <a:ext uri="{FF2B5EF4-FFF2-40B4-BE49-F238E27FC236}">
                <a16:creationId xmlns:a16="http://schemas.microsoft.com/office/drawing/2014/main" id="{0E37FFF1-014F-4224-ACF2-F82575FE1C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2378" y="1606358"/>
            <a:ext cx="7792281" cy="4296421"/>
          </a:xfrm>
          <a:prstGeom prst="rect">
            <a:avLst/>
          </a:prstGeom>
        </p:spPr>
      </p:pic>
    </p:spTree>
    <p:extLst>
      <p:ext uri="{BB962C8B-B14F-4D97-AF65-F5344CB8AC3E}">
        <p14:creationId xmlns:p14="http://schemas.microsoft.com/office/powerpoint/2010/main" val="8308271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435006" y="328473"/>
            <a:ext cx="7836024" cy="733534"/>
          </a:xfrm>
          <a:prstGeom prst="rect">
            <a:avLst/>
          </a:prstGeom>
        </p:spPr>
        <p:txBody>
          <a:bodyPr wrap="square">
            <a:spAutoFit/>
          </a:bodyPr>
          <a:lstStyle/>
          <a:p>
            <a:pPr>
              <a:lnSpc>
                <a:spcPts val="5000"/>
              </a:lnSpc>
            </a:pPr>
            <a:r>
              <a:rPr lang="en-US" altLang="ko-KR" sz="4400" b="1" dirty="0">
                <a:cs typeface="Arial" pitchFamily="34" charset="0"/>
              </a:rPr>
              <a:t>Data visualization [7/7]</a:t>
            </a:r>
            <a:endParaRPr lang="en-US" sz="4400" b="1" dirty="0">
              <a:latin typeface="Montserrat Bold" charset="0"/>
              <a:ea typeface="Montserrat Bold" charset="0"/>
              <a:cs typeface="Montserrat Bold" charset="0"/>
            </a:endParaRPr>
          </a:p>
        </p:txBody>
      </p:sp>
      <p:grpSp>
        <p:nvGrpSpPr>
          <p:cNvPr id="19" name="Group 18">
            <a:extLst>
              <a:ext uri="{FF2B5EF4-FFF2-40B4-BE49-F238E27FC236}">
                <a16:creationId xmlns:a16="http://schemas.microsoft.com/office/drawing/2014/main" id="{D80087C0-49D2-4C77-A002-68D7C1B8ACDF}"/>
              </a:ext>
            </a:extLst>
          </p:cNvPr>
          <p:cNvGrpSpPr/>
          <p:nvPr/>
        </p:nvGrpSpPr>
        <p:grpSpPr>
          <a:xfrm>
            <a:off x="692278" y="1062007"/>
            <a:ext cx="2600187" cy="4853053"/>
            <a:chOff x="3501573" y="3178068"/>
            <a:chExt cx="1340594" cy="2737840"/>
          </a:xfrm>
        </p:grpSpPr>
        <p:sp>
          <p:nvSpPr>
            <p:cNvPr id="20" name="Freeform: Shape 19">
              <a:extLst>
                <a:ext uri="{FF2B5EF4-FFF2-40B4-BE49-F238E27FC236}">
                  <a16:creationId xmlns:a16="http://schemas.microsoft.com/office/drawing/2014/main" id="{6361483E-42E7-4179-87FE-0F94A2285E9D}"/>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62648074-6772-4623-AC68-FF21471291CC}"/>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3C31F107-4949-4B07-99E3-26507B56DD8D}"/>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B7D33F06-6E85-4BD1-9064-AFFE55A686AB}"/>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5FF4399F-5CF4-4C23-82B3-AE03CF1D63D1}"/>
                </a:ext>
              </a:extLst>
            </p:cNvPr>
            <p:cNvSpPr/>
            <p:nvPr/>
          </p:nvSpPr>
          <p:spPr>
            <a:xfrm>
              <a:off x="3529897" y="3190651"/>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16957A3-786D-4F1B-BEDA-402AAE9D967F}"/>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26" name="Group 25">
              <a:extLst>
                <a:ext uri="{FF2B5EF4-FFF2-40B4-BE49-F238E27FC236}">
                  <a16:creationId xmlns:a16="http://schemas.microsoft.com/office/drawing/2014/main" id="{696230C9-8114-4A51-BDD4-F56AAB662BDC}"/>
                </a:ext>
              </a:extLst>
            </p:cNvPr>
            <p:cNvGrpSpPr/>
            <p:nvPr/>
          </p:nvGrpSpPr>
          <p:grpSpPr>
            <a:xfrm>
              <a:off x="4092761" y="5635852"/>
              <a:ext cx="164520" cy="173080"/>
              <a:chOff x="6772303" y="6038214"/>
              <a:chExt cx="140650" cy="147968"/>
            </a:xfrm>
          </p:grpSpPr>
          <p:sp>
            <p:nvSpPr>
              <p:cNvPr id="30" name="Oval 29">
                <a:extLst>
                  <a:ext uri="{FF2B5EF4-FFF2-40B4-BE49-F238E27FC236}">
                    <a16:creationId xmlns:a16="http://schemas.microsoft.com/office/drawing/2014/main" id="{4716D045-70DD-409E-BECB-FC643CF01E47}"/>
                  </a:ext>
                </a:extLst>
              </p:cNvPr>
              <p:cNvSpPr/>
              <p:nvPr/>
            </p:nvSpPr>
            <p:spPr>
              <a:xfrm>
                <a:off x="6772303" y="6038214"/>
                <a:ext cx="140650"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790ABE7-1C09-419D-B190-B892EC11DD0F}"/>
                  </a:ext>
                </a:extLst>
              </p:cNvPr>
              <p:cNvSpPr/>
              <p:nvPr/>
            </p:nvSpPr>
            <p:spPr>
              <a:xfrm>
                <a:off x="6807465" y="6071635"/>
                <a:ext cx="70326"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Freeform: Shape 26">
              <a:extLst>
                <a:ext uri="{FF2B5EF4-FFF2-40B4-BE49-F238E27FC236}">
                  <a16:creationId xmlns:a16="http://schemas.microsoft.com/office/drawing/2014/main" id="{AC0E372A-2973-4AF0-98DD-321895C3D5B7}"/>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28" name="Rectangle: Rounded Corners 27">
              <a:extLst>
                <a:ext uri="{FF2B5EF4-FFF2-40B4-BE49-F238E27FC236}">
                  <a16:creationId xmlns:a16="http://schemas.microsoft.com/office/drawing/2014/main" id="{8CDCEAE2-7A5C-4C91-BE17-55228E7C3E23}"/>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F1D31F23-0940-4E0B-8645-ADCF78FB9368}"/>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894E72F3-0BE1-4F00-B24A-B6E59BE2E7C4}"/>
              </a:ext>
            </a:extLst>
          </p:cNvPr>
          <p:cNvGrpSpPr/>
          <p:nvPr/>
        </p:nvGrpSpPr>
        <p:grpSpPr>
          <a:xfrm>
            <a:off x="4609713" y="1713201"/>
            <a:ext cx="2600187" cy="4853053"/>
            <a:chOff x="3501573" y="3178068"/>
            <a:chExt cx="1340594" cy="2737840"/>
          </a:xfrm>
        </p:grpSpPr>
        <p:sp>
          <p:nvSpPr>
            <p:cNvPr id="33" name="Freeform: Shape 32">
              <a:extLst>
                <a:ext uri="{FF2B5EF4-FFF2-40B4-BE49-F238E27FC236}">
                  <a16:creationId xmlns:a16="http://schemas.microsoft.com/office/drawing/2014/main" id="{6407FEBA-D7B9-4157-93CC-34083D502329}"/>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1CFF6498-AA89-446B-B8FF-2285B1548BF4}"/>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F31C9ACB-9B74-45CB-BE7E-2853A18453D8}"/>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EB1F71FD-C72D-4F3E-9905-5876F2002927}"/>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8992801B-7300-4FF2-8D4D-1D204DC8F237}"/>
                </a:ext>
              </a:extLst>
            </p:cNvPr>
            <p:cNvSpPr/>
            <p:nvPr/>
          </p:nvSpPr>
          <p:spPr>
            <a:xfrm>
              <a:off x="3529897" y="3190651"/>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26E5F36-3238-4B95-8BE8-1399121FC224}"/>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39" name="Group 38">
              <a:extLst>
                <a:ext uri="{FF2B5EF4-FFF2-40B4-BE49-F238E27FC236}">
                  <a16:creationId xmlns:a16="http://schemas.microsoft.com/office/drawing/2014/main" id="{EF986FA4-0B7E-4D8E-BBA3-6D4687E62C18}"/>
                </a:ext>
              </a:extLst>
            </p:cNvPr>
            <p:cNvGrpSpPr/>
            <p:nvPr/>
          </p:nvGrpSpPr>
          <p:grpSpPr>
            <a:xfrm>
              <a:off x="4092761" y="5635852"/>
              <a:ext cx="164520" cy="173080"/>
              <a:chOff x="6772303" y="6038214"/>
              <a:chExt cx="140650" cy="147968"/>
            </a:xfrm>
          </p:grpSpPr>
          <p:sp>
            <p:nvSpPr>
              <p:cNvPr id="43" name="Oval 42">
                <a:extLst>
                  <a:ext uri="{FF2B5EF4-FFF2-40B4-BE49-F238E27FC236}">
                    <a16:creationId xmlns:a16="http://schemas.microsoft.com/office/drawing/2014/main" id="{7C5B1F6F-997E-434A-9A3C-841F8F367ABD}"/>
                  </a:ext>
                </a:extLst>
              </p:cNvPr>
              <p:cNvSpPr/>
              <p:nvPr/>
            </p:nvSpPr>
            <p:spPr>
              <a:xfrm>
                <a:off x="6772303" y="6038214"/>
                <a:ext cx="140650"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0F8A2A5D-C7EA-4F58-AAA9-068340F3C064}"/>
                  </a:ext>
                </a:extLst>
              </p:cNvPr>
              <p:cNvSpPr/>
              <p:nvPr/>
            </p:nvSpPr>
            <p:spPr>
              <a:xfrm>
                <a:off x="6807465" y="6071635"/>
                <a:ext cx="70326"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0" name="Freeform: Shape 39">
              <a:extLst>
                <a:ext uri="{FF2B5EF4-FFF2-40B4-BE49-F238E27FC236}">
                  <a16:creationId xmlns:a16="http://schemas.microsoft.com/office/drawing/2014/main" id="{E61CB153-54A9-4A0B-A1C8-A7CE9A5CD868}"/>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41" name="Rectangle: Rounded Corners 40">
              <a:extLst>
                <a:ext uri="{FF2B5EF4-FFF2-40B4-BE49-F238E27FC236}">
                  <a16:creationId xmlns:a16="http://schemas.microsoft.com/office/drawing/2014/main" id="{F8575EA9-D0BC-4013-A924-6A69A26E4A94}"/>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A20823F8-38FF-4340-8D54-E7560806F025}"/>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2AB4DEEB-CDB1-4B19-B4C9-81174E9D2092}"/>
              </a:ext>
            </a:extLst>
          </p:cNvPr>
          <p:cNvGrpSpPr/>
          <p:nvPr/>
        </p:nvGrpSpPr>
        <p:grpSpPr>
          <a:xfrm>
            <a:off x="8563763" y="718983"/>
            <a:ext cx="2600187" cy="4853053"/>
            <a:chOff x="3501573" y="3178068"/>
            <a:chExt cx="1340594" cy="2737840"/>
          </a:xfrm>
        </p:grpSpPr>
        <p:sp>
          <p:nvSpPr>
            <p:cNvPr id="46" name="Freeform: Shape 45">
              <a:extLst>
                <a:ext uri="{FF2B5EF4-FFF2-40B4-BE49-F238E27FC236}">
                  <a16:creationId xmlns:a16="http://schemas.microsoft.com/office/drawing/2014/main" id="{E99EA9A0-9C41-4F0F-A68E-D93524A37B7C}"/>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DD178E45-6747-43A4-9B6C-D3FE5F66C221}"/>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218B0D28-6D1E-4002-B1BC-FE0B3EAF88AC}"/>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1E89E35F-01DD-43BC-9725-DC5EA898FE71}"/>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CD019A0E-C131-4034-815E-FFF00FA60FF8}"/>
                </a:ext>
              </a:extLst>
            </p:cNvPr>
            <p:cNvSpPr/>
            <p:nvPr/>
          </p:nvSpPr>
          <p:spPr>
            <a:xfrm>
              <a:off x="3529897" y="3190651"/>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9D606654-7915-4DC9-B400-B27B9EC2CF1B}"/>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52" name="Group 51">
              <a:extLst>
                <a:ext uri="{FF2B5EF4-FFF2-40B4-BE49-F238E27FC236}">
                  <a16:creationId xmlns:a16="http://schemas.microsoft.com/office/drawing/2014/main" id="{8494C234-AE49-47EC-9871-6DDA203CE4D6}"/>
                </a:ext>
              </a:extLst>
            </p:cNvPr>
            <p:cNvGrpSpPr/>
            <p:nvPr/>
          </p:nvGrpSpPr>
          <p:grpSpPr>
            <a:xfrm>
              <a:off x="4092761" y="5635852"/>
              <a:ext cx="164520" cy="173080"/>
              <a:chOff x="6772303" y="6038214"/>
              <a:chExt cx="140650" cy="147968"/>
            </a:xfrm>
          </p:grpSpPr>
          <p:sp>
            <p:nvSpPr>
              <p:cNvPr id="56" name="Oval 55">
                <a:extLst>
                  <a:ext uri="{FF2B5EF4-FFF2-40B4-BE49-F238E27FC236}">
                    <a16:creationId xmlns:a16="http://schemas.microsoft.com/office/drawing/2014/main" id="{7F7A7331-BC37-4D05-9F13-29E6FC87A439}"/>
                  </a:ext>
                </a:extLst>
              </p:cNvPr>
              <p:cNvSpPr/>
              <p:nvPr/>
            </p:nvSpPr>
            <p:spPr>
              <a:xfrm>
                <a:off x="6772303" y="6038214"/>
                <a:ext cx="140650"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729A547E-BE93-4972-B988-E638FDB17E29}"/>
                  </a:ext>
                </a:extLst>
              </p:cNvPr>
              <p:cNvSpPr/>
              <p:nvPr/>
            </p:nvSpPr>
            <p:spPr>
              <a:xfrm>
                <a:off x="6807465" y="6071635"/>
                <a:ext cx="70326"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3" name="Freeform: Shape 52">
              <a:extLst>
                <a:ext uri="{FF2B5EF4-FFF2-40B4-BE49-F238E27FC236}">
                  <a16:creationId xmlns:a16="http://schemas.microsoft.com/office/drawing/2014/main" id="{43100654-E3EC-4CAE-B3BD-4B2EAB8DBF71}"/>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54" name="Rectangle: Rounded Corners 53">
              <a:extLst>
                <a:ext uri="{FF2B5EF4-FFF2-40B4-BE49-F238E27FC236}">
                  <a16:creationId xmlns:a16="http://schemas.microsoft.com/office/drawing/2014/main" id="{C5631EA7-6663-4B20-9171-2469ED765B0A}"/>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C5C7697C-AB8E-427F-B437-F48A5768E086}"/>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8" name="Picture 57">
            <a:extLst>
              <a:ext uri="{FF2B5EF4-FFF2-40B4-BE49-F238E27FC236}">
                <a16:creationId xmlns:a16="http://schemas.microsoft.com/office/drawing/2014/main" id="{DCA1E392-EF7B-4C2F-A873-7A4E0D0CFD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9509" y="1849474"/>
            <a:ext cx="2110652" cy="3356580"/>
          </a:xfrm>
          <a:prstGeom prst="rect">
            <a:avLst/>
          </a:prstGeom>
        </p:spPr>
      </p:pic>
      <p:pic>
        <p:nvPicPr>
          <p:cNvPr id="4" name="Picture 3">
            <a:extLst>
              <a:ext uri="{FF2B5EF4-FFF2-40B4-BE49-F238E27FC236}">
                <a16:creationId xmlns:a16="http://schemas.microsoft.com/office/drawing/2014/main" id="{1F766337-5602-4BEE-88DF-488678EBB2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8624" y="2482995"/>
            <a:ext cx="2136310" cy="3374253"/>
          </a:xfrm>
          <a:prstGeom prst="rect">
            <a:avLst/>
          </a:prstGeom>
        </p:spPr>
      </p:pic>
      <p:pic>
        <p:nvPicPr>
          <p:cNvPr id="61" name="Picture 60">
            <a:extLst>
              <a:ext uri="{FF2B5EF4-FFF2-40B4-BE49-F238E27FC236}">
                <a16:creationId xmlns:a16="http://schemas.microsoft.com/office/drawing/2014/main" id="{F05DC4B4-65CD-4BA2-8F5F-DCF5BB88FC6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849288" y="1503005"/>
            <a:ext cx="2092358" cy="3374253"/>
          </a:xfrm>
          <a:prstGeom prst="rect">
            <a:avLst/>
          </a:prstGeom>
        </p:spPr>
      </p:pic>
    </p:spTree>
    <p:extLst>
      <p:ext uri="{BB962C8B-B14F-4D97-AF65-F5344CB8AC3E}">
        <p14:creationId xmlns:p14="http://schemas.microsoft.com/office/powerpoint/2010/main" val="9120454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308725" y="1639453"/>
            <a:ext cx="4350824" cy="733534"/>
          </a:xfrm>
          <a:prstGeom prst="rect">
            <a:avLst/>
          </a:prstGeom>
          <a:noFill/>
        </p:spPr>
        <p:txBody>
          <a:bodyPr wrap="square" rtlCol="0">
            <a:spAutoFit/>
          </a:bodyPr>
          <a:lstStyle/>
          <a:p>
            <a:pPr>
              <a:lnSpc>
                <a:spcPts val="5000"/>
              </a:lnSpc>
            </a:pPr>
            <a:r>
              <a:rPr lang="en-US" sz="4800" b="1" dirty="0">
                <a:solidFill>
                  <a:schemeClr val="tx2"/>
                </a:solidFill>
                <a:latin typeface="Montserrat Bold" charset="0"/>
                <a:ea typeface="Montserrat Bold" charset="0"/>
                <a:cs typeface="Montserrat Bold" charset="0"/>
              </a:rPr>
              <a:t>Conclusion</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Tree>
    <p:extLst>
      <p:ext uri="{BB962C8B-B14F-4D97-AF65-F5344CB8AC3E}">
        <p14:creationId xmlns:p14="http://schemas.microsoft.com/office/powerpoint/2010/main" val="884942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BB0D4-6592-410B-8219-D856B2999995}"/>
              </a:ext>
            </a:extLst>
          </p:cNvPr>
          <p:cNvSpPr/>
          <p:nvPr/>
        </p:nvSpPr>
        <p:spPr>
          <a:xfrm>
            <a:off x="0" y="0"/>
            <a:ext cx="12192000" cy="685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6DB1B7D-3A97-4D3C-B385-D74A11DE6B0F}"/>
              </a:ext>
            </a:extLst>
          </p:cNvPr>
          <p:cNvSpPr/>
          <p:nvPr/>
        </p:nvSpPr>
        <p:spPr>
          <a:xfrm>
            <a:off x="435006" y="328473"/>
            <a:ext cx="5237825" cy="1374735"/>
          </a:xfrm>
          <a:prstGeom prst="rect">
            <a:avLst/>
          </a:prstGeom>
        </p:spPr>
        <p:txBody>
          <a:bodyPr wrap="square">
            <a:spAutoFit/>
          </a:bodyPr>
          <a:lstStyle/>
          <a:p>
            <a:pPr>
              <a:lnSpc>
                <a:spcPts val="5000"/>
              </a:lnSpc>
            </a:pPr>
            <a:r>
              <a:rPr lang="en-US" altLang="ko-KR" sz="4400" b="1" dirty="0">
                <a:cs typeface="Arial" pitchFamily="34" charset="0"/>
              </a:rPr>
              <a:t>Tools </a:t>
            </a:r>
            <a:endParaRPr lang="ko-KR" altLang="en-US" sz="4400" b="1" dirty="0">
              <a:cs typeface="Arial" pitchFamily="34" charset="0"/>
            </a:endParaRPr>
          </a:p>
          <a:p>
            <a:pPr>
              <a:lnSpc>
                <a:spcPts val="5000"/>
              </a:lnSpc>
            </a:pPr>
            <a:r>
              <a:rPr lang="en-US" sz="4400" b="1" dirty="0">
                <a:latin typeface="Montserrat Bold" charset="0"/>
                <a:ea typeface="Montserrat Bold" charset="0"/>
                <a:cs typeface="Montserrat Bold" charset="0"/>
              </a:rPr>
              <a:t> </a:t>
            </a:r>
          </a:p>
        </p:txBody>
      </p:sp>
      <p:sp>
        <p:nvSpPr>
          <p:cNvPr id="21" name="Rectangle 20">
            <a:extLst>
              <a:ext uri="{FF2B5EF4-FFF2-40B4-BE49-F238E27FC236}">
                <a16:creationId xmlns:a16="http://schemas.microsoft.com/office/drawing/2014/main" id="{E499FE5D-7920-44F4-8C0B-195C5E843BE4}"/>
              </a:ext>
            </a:extLst>
          </p:cNvPr>
          <p:cNvSpPr/>
          <p:nvPr/>
        </p:nvSpPr>
        <p:spPr>
          <a:xfrm>
            <a:off x="435006" y="328473"/>
            <a:ext cx="7836024" cy="1374735"/>
          </a:xfrm>
          <a:prstGeom prst="rect">
            <a:avLst/>
          </a:prstGeom>
        </p:spPr>
        <p:txBody>
          <a:bodyPr wrap="square">
            <a:spAutoFit/>
          </a:bodyPr>
          <a:lstStyle/>
          <a:p>
            <a:pPr>
              <a:lnSpc>
                <a:spcPts val="5000"/>
              </a:lnSpc>
            </a:pPr>
            <a:r>
              <a:rPr lang="en-US" altLang="ko-KR" sz="4400" b="1" dirty="0">
                <a:cs typeface="Arial" pitchFamily="34" charset="0"/>
              </a:rPr>
              <a:t>Tools &amp; Technologies </a:t>
            </a:r>
            <a:endParaRPr lang="ko-KR" altLang="en-US" sz="4400" b="1" dirty="0">
              <a:cs typeface="Arial" pitchFamily="34" charset="0"/>
            </a:endParaRPr>
          </a:p>
          <a:p>
            <a:pPr>
              <a:lnSpc>
                <a:spcPts val="5000"/>
              </a:lnSpc>
            </a:pPr>
            <a:r>
              <a:rPr lang="en-US" sz="4400" b="1" dirty="0">
                <a:latin typeface="Montserrat Bold" charset="0"/>
                <a:ea typeface="Montserrat Bold" charset="0"/>
                <a:cs typeface="Montserrat Bold" charset="0"/>
              </a:rPr>
              <a:t> </a:t>
            </a:r>
          </a:p>
        </p:txBody>
      </p:sp>
      <p:pic>
        <p:nvPicPr>
          <p:cNvPr id="3" name="Picture 2">
            <a:extLst>
              <a:ext uri="{FF2B5EF4-FFF2-40B4-BE49-F238E27FC236}">
                <a16:creationId xmlns:a16="http://schemas.microsoft.com/office/drawing/2014/main" id="{D3A2CDED-38B7-4334-B9D1-3706AF10BC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006" y="1748091"/>
            <a:ext cx="2168760" cy="1084380"/>
          </a:xfrm>
          <a:prstGeom prst="rect">
            <a:avLst/>
          </a:prstGeom>
          <a:effectLst>
            <a:outerShdw blurRad="50800" dist="38100" algn="l" rotWithShape="0">
              <a:prstClr val="black">
                <a:alpha val="40000"/>
              </a:prstClr>
            </a:outerShdw>
          </a:effectLst>
        </p:spPr>
      </p:pic>
      <p:pic>
        <p:nvPicPr>
          <p:cNvPr id="1032" name="Picture 8" descr="Résultat de recherche d'images pour &quot;power bi logo&quot;&quot;">
            <a:extLst>
              <a:ext uri="{FF2B5EF4-FFF2-40B4-BE49-F238E27FC236}">
                <a16:creationId xmlns:a16="http://schemas.microsoft.com/office/drawing/2014/main" id="{18ABDAF9-6512-4240-946F-807BC384EF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78116" y="1950454"/>
            <a:ext cx="2356716" cy="1199783"/>
          </a:xfrm>
          <a:prstGeom prst="rect">
            <a:avLst/>
          </a:prstGeom>
          <a:ln>
            <a:noFill/>
          </a:ln>
          <a:effectLst>
            <a:outerShdw blurRad="50800" dist="38100" algn="l" rotWithShape="0">
              <a:prstClr val="black">
                <a:alpha val="40000"/>
              </a:prstClr>
            </a:outerShdw>
            <a:softEdge rad="112500"/>
          </a:effectLst>
          <a:extLst>
            <a:ext uri="{909E8E84-426E-40DD-AFC4-6F175D3DCCD1}">
              <a14:hiddenFill xmlns:a14="http://schemas.microsoft.com/office/drawing/2010/main">
                <a:solidFill>
                  <a:srgbClr val="FFFFFF"/>
                </a:solidFill>
              </a14:hiddenFill>
            </a:ext>
          </a:extLst>
        </p:spPr>
      </p:pic>
      <p:pic>
        <p:nvPicPr>
          <p:cNvPr id="1036" name="Picture 12" descr="Résultat de recherche d'images pour &quot;jupiter note book logo&quot;&quot;">
            <a:extLst>
              <a:ext uri="{FF2B5EF4-FFF2-40B4-BE49-F238E27FC236}">
                <a16:creationId xmlns:a16="http://schemas.microsoft.com/office/drawing/2014/main" id="{B141305F-F9CE-476B-AF42-73783AAC42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1723" y="3690671"/>
            <a:ext cx="1622903" cy="1881121"/>
          </a:xfrm>
          <a:prstGeom prst="rect">
            <a:avLst/>
          </a:prstGeom>
          <a:noFill/>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44" name="Picture 20" descr="Résultat de recherche d'images pour &quot;sql server logo&quot;&quot;">
            <a:extLst>
              <a:ext uri="{FF2B5EF4-FFF2-40B4-BE49-F238E27FC236}">
                <a16:creationId xmlns:a16="http://schemas.microsoft.com/office/drawing/2014/main" id="{4F572167-9081-4B95-94EE-DB1889248E4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5645" y="2954883"/>
            <a:ext cx="2788677" cy="3352696"/>
          </a:xfrm>
          <a:prstGeom prst="rect">
            <a:avLst/>
          </a:prstGeom>
          <a:noFill/>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4" name="AutoShape 22" descr="Résultat de recherche d'images pour &quot;visual studio logo&quot;&quot;">
            <a:extLst>
              <a:ext uri="{FF2B5EF4-FFF2-40B4-BE49-F238E27FC236}">
                <a16:creationId xmlns:a16="http://schemas.microsoft.com/office/drawing/2014/main" id="{EBC18142-8FC6-44CA-90C9-6680A31BC36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48" name="Picture 24" descr="Résultat de recherche d'images pour &quot;visual studio logo&quot;&quot;">
            <a:extLst>
              <a:ext uri="{FF2B5EF4-FFF2-40B4-BE49-F238E27FC236}">
                <a16:creationId xmlns:a16="http://schemas.microsoft.com/office/drawing/2014/main" id="{7E82C47E-8D2A-4E7F-B7A7-57302AA569D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23900" y="1856219"/>
            <a:ext cx="2837385" cy="1212908"/>
          </a:xfrm>
          <a:prstGeom prst="rect">
            <a:avLst/>
          </a:prstGeom>
          <a:noFill/>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50" name="Picture 26" descr="Résultat de recherche d'images pour &quot;python logo png&quot;">
            <a:extLst>
              <a:ext uri="{FF2B5EF4-FFF2-40B4-BE49-F238E27FC236}">
                <a16:creationId xmlns:a16="http://schemas.microsoft.com/office/drawing/2014/main" id="{A8F5DEC8-7308-454A-B7ED-33670412393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940320" y="4000282"/>
            <a:ext cx="2857500" cy="1428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5562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499"/>
                                          </p:stCondLst>
                                        </p:cTn>
                                        <p:tgtEl>
                                          <p:spTgt spid="1032"/>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0"/>
                                  </p:stCondLst>
                                  <p:childTnLst>
                                    <p:set>
                                      <p:cBhvr>
                                        <p:cTn id="12" dur="1" fill="hold">
                                          <p:stCondLst>
                                            <p:cond delay="499"/>
                                          </p:stCondLst>
                                        </p:cTn>
                                        <p:tgtEl>
                                          <p:spTgt spid="1036"/>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0"/>
                                  </p:stCondLst>
                                  <p:childTnLst>
                                    <p:set>
                                      <p:cBhvr>
                                        <p:cTn id="15" dur="1" fill="hold">
                                          <p:stCondLst>
                                            <p:cond delay="499"/>
                                          </p:stCondLst>
                                        </p:cTn>
                                        <p:tgtEl>
                                          <p:spTgt spid="1044"/>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0"/>
                                  </p:stCondLst>
                                  <p:childTnLst>
                                    <p:set>
                                      <p:cBhvr>
                                        <p:cTn id="18" dur="1" fill="hold">
                                          <p:stCondLst>
                                            <p:cond delay="499"/>
                                          </p:stCondLst>
                                        </p:cTn>
                                        <p:tgtEl>
                                          <p:spTgt spid="1048"/>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0"/>
                                  </p:stCondLst>
                                  <p:childTnLst>
                                    <p:set>
                                      <p:cBhvr>
                                        <p:cTn id="21" dur="1" fill="hold">
                                          <p:stCondLst>
                                            <p:cond delay="499"/>
                                          </p:stCondLst>
                                        </p:cTn>
                                        <p:tgtEl>
                                          <p:spTgt spid="1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5596B00-0CE2-44C6-9AC5-0B5BC6F6C4D9}"/>
              </a:ext>
            </a:extLst>
          </p:cNvPr>
          <p:cNvGrpSpPr/>
          <p:nvPr/>
        </p:nvGrpSpPr>
        <p:grpSpPr>
          <a:xfrm>
            <a:off x="3468549" y="2276475"/>
            <a:ext cx="5269188" cy="3419474"/>
            <a:chOff x="4655870" y="2637505"/>
            <a:chExt cx="2716484" cy="1217603"/>
          </a:xfrm>
          <a:effectLst>
            <a:outerShdw blurRad="50800" dist="38100" dir="5400000" algn="t" rotWithShape="0">
              <a:prstClr val="black">
                <a:alpha val="40000"/>
              </a:prstClr>
            </a:outerShdw>
          </a:effectLst>
        </p:grpSpPr>
        <p:grpSp>
          <p:nvGrpSpPr>
            <p:cNvPr id="6" name="Group 5">
              <a:extLst>
                <a:ext uri="{FF2B5EF4-FFF2-40B4-BE49-F238E27FC236}">
                  <a16:creationId xmlns:a16="http://schemas.microsoft.com/office/drawing/2014/main" id="{5DF549E6-5337-42BD-9C5E-4FF911D21EC1}"/>
                </a:ext>
              </a:extLst>
            </p:cNvPr>
            <p:cNvGrpSpPr/>
            <p:nvPr/>
          </p:nvGrpSpPr>
          <p:grpSpPr>
            <a:xfrm>
              <a:off x="6233054" y="2743150"/>
              <a:ext cx="1139300" cy="952543"/>
              <a:chOff x="5133714" y="3583707"/>
              <a:chExt cx="474339" cy="396585"/>
            </a:xfrm>
          </p:grpSpPr>
          <p:cxnSp>
            <p:nvCxnSpPr>
              <p:cNvPr id="12" name="Connector: Elbow 11">
                <a:extLst>
                  <a:ext uri="{FF2B5EF4-FFF2-40B4-BE49-F238E27FC236}">
                    <a16:creationId xmlns:a16="http://schemas.microsoft.com/office/drawing/2014/main" id="{99FF6450-5DCF-4EA4-9ECD-5DECDA3BADBD}"/>
                  </a:ext>
                </a:extLst>
              </p:cNvPr>
              <p:cNvCxnSpPr>
                <a:cxnSpLocks/>
              </p:cNvCxnSpPr>
              <p:nvPr/>
            </p:nvCxnSpPr>
            <p:spPr>
              <a:xfrm rot="16200000" flipH="1">
                <a:off x="5223467" y="3590067"/>
                <a:ext cx="291134" cy="278415"/>
              </a:xfrm>
              <a:prstGeom prst="bentConnector3">
                <a:avLst>
                  <a:gd name="adj1" fmla="val 98706"/>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637BD6F9-CEA8-471A-B6D6-3D7D3748ACC4}"/>
                  </a:ext>
                </a:extLst>
              </p:cNvPr>
              <p:cNvCxnSpPr>
                <a:cxnSpLocks/>
              </p:cNvCxnSpPr>
              <p:nvPr/>
            </p:nvCxnSpPr>
            <p:spPr>
              <a:xfrm rot="16200000" flipH="1">
                <a:off x="5172591" y="3544830"/>
                <a:ext cx="396585" cy="474339"/>
              </a:xfrm>
              <a:prstGeom prst="bentConnector3">
                <a:avLst>
                  <a:gd name="adj1" fmla="val 101319"/>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grpSp>
        <p:cxnSp>
          <p:nvCxnSpPr>
            <p:cNvPr id="7" name="Straight Connector 6">
              <a:extLst>
                <a:ext uri="{FF2B5EF4-FFF2-40B4-BE49-F238E27FC236}">
                  <a16:creationId xmlns:a16="http://schemas.microsoft.com/office/drawing/2014/main" id="{3DC2EA36-2D13-4B3D-BFC3-A102F4DEB439}"/>
                </a:ext>
              </a:extLst>
            </p:cNvPr>
            <p:cNvCxnSpPr>
              <a:cxnSpLocks/>
            </p:cNvCxnSpPr>
            <p:nvPr/>
          </p:nvCxnSpPr>
          <p:spPr>
            <a:xfrm>
              <a:off x="6001025" y="2637505"/>
              <a:ext cx="13087" cy="1217603"/>
            </a:xfrm>
            <a:prstGeom prst="line">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11C99EAA-C1C3-4CCA-BEBA-AC2A865E88E4}"/>
                </a:ext>
              </a:extLst>
            </p:cNvPr>
            <p:cNvGrpSpPr/>
            <p:nvPr/>
          </p:nvGrpSpPr>
          <p:grpSpPr>
            <a:xfrm flipH="1">
              <a:off x="4655870" y="2743153"/>
              <a:ext cx="1159245" cy="952554"/>
              <a:chOff x="5125409" y="3583703"/>
              <a:chExt cx="482643" cy="396589"/>
            </a:xfrm>
          </p:grpSpPr>
          <p:cxnSp>
            <p:nvCxnSpPr>
              <p:cNvPr id="10" name="Connector: Elbow 9">
                <a:extLst>
                  <a:ext uri="{FF2B5EF4-FFF2-40B4-BE49-F238E27FC236}">
                    <a16:creationId xmlns:a16="http://schemas.microsoft.com/office/drawing/2014/main" id="{3275D676-AD17-49C5-9DEA-18E954D494CE}"/>
                  </a:ext>
                </a:extLst>
              </p:cNvPr>
              <p:cNvCxnSpPr>
                <a:cxnSpLocks/>
              </p:cNvCxnSpPr>
              <p:nvPr/>
            </p:nvCxnSpPr>
            <p:spPr>
              <a:xfrm rot="16200000" flipH="1">
                <a:off x="5217648" y="3581177"/>
                <a:ext cx="291129" cy="296190"/>
              </a:xfrm>
              <a:prstGeom prst="bentConnector3">
                <a:avLst>
                  <a:gd name="adj1" fmla="val 100929"/>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7437482D-2332-417F-9573-94FD96A7798B}"/>
                  </a:ext>
                </a:extLst>
              </p:cNvPr>
              <p:cNvCxnSpPr>
                <a:cxnSpLocks/>
              </p:cNvCxnSpPr>
              <p:nvPr/>
            </p:nvCxnSpPr>
            <p:spPr>
              <a:xfrm rot="16200000" flipH="1">
                <a:off x="5168436" y="3540676"/>
                <a:ext cx="396589" cy="482643"/>
              </a:xfrm>
              <a:prstGeom prst="bentConnector3">
                <a:avLst>
                  <a:gd name="adj1" fmla="val 99215"/>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grpSp>
      </p:grpSp>
      <p:sp>
        <p:nvSpPr>
          <p:cNvPr id="26" name="Rectangle 25">
            <a:extLst>
              <a:ext uri="{FF2B5EF4-FFF2-40B4-BE49-F238E27FC236}">
                <a16:creationId xmlns:a16="http://schemas.microsoft.com/office/drawing/2014/main" id="{F080A5CE-2A27-4A71-B160-441332CC772B}"/>
              </a:ext>
            </a:extLst>
          </p:cNvPr>
          <p:cNvSpPr/>
          <p:nvPr/>
        </p:nvSpPr>
        <p:spPr>
          <a:xfrm>
            <a:off x="-9524" y="2836196"/>
            <a:ext cx="12196762" cy="1360392"/>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B2FBFAD-318C-47E8-A82D-2EDEDE3F63EE}"/>
              </a:ext>
            </a:extLst>
          </p:cNvPr>
          <p:cNvSpPr/>
          <p:nvPr/>
        </p:nvSpPr>
        <p:spPr>
          <a:xfrm>
            <a:off x="-4762" y="2938634"/>
            <a:ext cx="12196762" cy="1155517"/>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20C8F30-9C91-4D39-A29C-BCE4134E41E9}"/>
              </a:ext>
            </a:extLst>
          </p:cNvPr>
          <p:cNvSpPr txBox="1"/>
          <p:nvPr/>
        </p:nvSpPr>
        <p:spPr>
          <a:xfrm>
            <a:off x="-4762" y="2980992"/>
            <a:ext cx="12192000" cy="830997"/>
          </a:xfrm>
          <a:prstGeom prst="rect">
            <a:avLst/>
          </a:prstGeom>
          <a:noFill/>
        </p:spPr>
        <p:txBody>
          <a:bodyPr wrap="square" rtlCol="0" anchor="ctr">
            <a:spAutoFit/>
          </a:bodyPr>
          <a:lstStyle/>
          <a:p>
            <a:pPr algn="ctr"/>
            <a:r>
              <a:rPr lang="en-US" sz="4800" b="1" dirty="0">
                <a:solidFill>
                  <a:srgbClr val="FFFFFF"/>
                </a:solidFill>
              </a:rPr>
              <a:t>Thank you for your attention </a:t>
            </a:r>
            <a:endParaRPr lang="ko-KR" altLang="en-US" sz="4800" b="1" dirty="0">
              <a:solidFill>
                <a:schemeClr val="bg1"/>
              </a:solidFill>
              <a:cs typeface="Arial" pitchFamily="34" charset="0"/>
            </a:endParaRPr>
          </a:p>
        </p:txBody>
      </p:sp>
      <p:sp>
        <p:nvSpPr>
          <p:cNvPr id="9" name="Freeform 13">
            <a:extLst>
              <a:ext uri="{FF2B5EF4-FFF2-40B4-BE49-F238E27FC236}">
                <a16:creationId xmlns:a16="http://schemas.microsoft.com/office/drawing/2014/main" id="{8237F776-235B-43B7-A208-7106E24CBAFE}"/>
              </a:ext>
            </a:extLst>
          </p:cNvPr>
          <p:cNvSpPr>
            <a:spLocks noChangeAspect="1"/>
          </p:cNvSpPr>
          <p:nvPr/>
        </p:nvSpPr>
        <p:spPr>
          <a:xfrm flipH="1">
            <a:off x="4906549" y="1443080"/>
            <a:ext cx="2434484" cy="1311656"/>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14" name="Organigramme : Affichage 1">
            <a:extLst>
              <a:ext uri="{FF2B5EF4-FFF2-40B4-BE49-F238E27FC236}">
                <a16:creationId xmlns:a16="http://schemas.microsoft.com/office/drawing/2014/main" id="{6BF8955D-8440-4647-A353-E3370EA19A22}"/>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000" dirty="0"/>
          </a:p>
        </p:txBody>
      </p:sp>
      <p:sp>
        <p:nvSpPr>
          <p:cNvPr id="15" name="Rounded Rectangle 5">
            <a:extLst>
              <a:ext uri="{FF2B5EF4-FFF2-40B4-BE49-F238E27FC236}">
                <a16:creationId xmlns:a16="http://schemas.microsoft.com/office/drawing/2014/main" id="{1548167B-34EB-477D-8F2E-7079FE1BF970}"/>
              </a:ext>
            </a:extLst>
          </p:cNvPr>
          <p:cNvSpPr/>
          <p:nvPr/>
        </p:nvSpPr>
        <p:spPr>
          <a:xfrm flipH="1">
            <a:off x="8896514" y="4883285"/>
            <a:ext cx="587887" cy="531991"/>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7" name="Rectangle 7">
            <a:extLst>
              <a:ext uri="{FF2B5EF4-FFF2-40B4-BE49-F238E27FC236}">
                <a16:creationId xmlns:a16="http://schemas.microsoft.com/office/drawing/2014/main" id="{80711E34-F82E-44E0-834B-71E2B7FF9F05}"/>
              </a:ext>
            </a:extLst>
          </p:cNvPr>
          <p:cNvSpPr/>
          <p:nvPr/>
        </p:nvSpPr>
        <p:spPr>
          <a:xfrm rot="18900000">
            <a:off x="2889974" y="4933047"/>
            <a:ext cx="343854" cy="548166"/>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 name="TextBox 3">
            <a:extLst>
              <a:ext uri="{FF2B5EF4-FFF2-40B4-BE49-F238E27FC236}">
                <a16:creationId xmlns:a16="http://schemas.microsoft.com/office/drawing/2014/main" id="{AE45028F-E381-4D98-AB0C-6722485F1688}"/>
              </a:ext>
            </a:extLst>
          </p:cNvPr>
          <p:cNvSpPr txBox="1"/>
          <p:nvPr/>
        </p:nvSpPr>
        <p:spPr>
          <a:xfrm>
            <a:off x="1031132" y="4976297"/>
            <a:ext cx="1676467" cy="461665"/>
          </a:xfrm>
          <a:prstGeom prst="rect">
            <a:avLst/>
          </a:prstGeom>
          <a:noFill/>
        </p:spPr>
        <p:txBody>
          <a:bodyPr wrap="square" rtlCol="0">
            <a:spAutoFit/>
          </a:bodyPr>
          <a:lstStyle/>
          <a:p>
            <a:r>
              <a:rPr lang="en-US" sz="2400" b="1" dirty="0">
                <a:solidFill>
                  <a:schemeClr val="bg1"/>
                </a:solidFill>
              </a:rPr>
              <a:t>Questions</a:t>
            </a:r>
          </a:p>
        </p:txBody>
      </p:sp>
      <p:sp>
        <p:nvSpPr>
          <p:cNvPr id="19" name="Freeform 32">
            <a:extLst>
              <a:ext uri="{FF2B5EF4-FFF2-40B4-BE49-F238E27FC236}">
                <a16:creationId xmlns:a16="http://schemas.microsoft.com/office/drawing/2014/main" id="{8090E6CB-75C2-48A1-BDA9-A3B9F244ABA5}"/>
              </a:ext>
            </a:extLst>
          </p:cNvPr>
          <p:cNvSpPr/>
          <p:nvPr/>
        </p:nvSpPr>
        <p:spPr>
          <a:xfrm>
            <a:off x="4906549" y="5695949"/>
            <a:ext cx="597487" cy="456925"/>
          </a:xfrm>
          <a:custGeom>
            <a:avLst/>
            <a:gdLst/>
            <a:ahLst/>
            <a:cxnLst/>
            <a:rect l="l" t="t" r="r" b="b"/>
            <a:pathLst>
              <a:path w="3210745" h="2940925">
                <a:moveTo>
                  <a:pt x="340528" y="2526682"/>
                </a:moveTo>
                <a:cubicBezTo>
                  <a:pt x="280875" y="2526682"/>
                  <a:pt x="232516" y="2575041"/>
                  <a:pt x="232516" y="2634694"/>
                </a:cubicBezTo>
                <a:cubicBezTo>
                  <a:pt x="232516" y="2694347"/>
                  <a:pt x="280875" y="2742706"/>
                  <a:pt x="340528" y="2742706"/>
                </a:cubicBezTo>
                <a:cubicBezTo>
                  <a:pt x="400181" y="2742706"/>
                  <a:pt x="448540" y="2694347"/>
                  <a:pt x="448540" y="2634694"/>
                </a:cubicBezTo>
                <a:cubicBezTo>
                  <a:pt x="448540" y="2575041"/>
                  <a:pt x="400181" y="2526682"/>
                  <a:pt x="340528" y="2526682"/>
                </a:cubicBezTo>
                <a:close/>
                <a:moveTo>
                  <a:pt x="1821636" y="152"/>
                </a:moveTo>
                <a:cubicBezTo>
                  <a:pt x="1920275" y="-4956"/>
                  <a:pt x="2051571" y="119306"/>
                  <a:pt x="2102482" y="278737"/>
                </a:cubicBezTo>
                <a:cubicBezTo>
                  <a:pt x="2192513" y="649582"/>
                  <a:pt x="1575154" y="1213351"/>
                  <a:pt x="2006019" y="1236931"/>
                </a:cubicBezTo>
                <a:cubicBezTo>
                  <a:pt x="2310412" y="1206920"/>
                  <a:pt x="2473326" y="1176910"/>
                  <a:pt x="2803442" y="1166192"/>
                </a:cubicBezTo>
                <a:cubicBezTo>
                  <a:pt x="3103547" y="1170479"/>
                  <a:pt x="3152850" y="1361260"/>
                  <a:pt x="3002798" y="1564903"/>
                </a:cubicBezTo>
                <a:cubicBezTo>
                  <a:pt x="3191435" y="1575621"/>
                  <a:pt x="3347919" y="1869296"/>
                  <a:pt x="3022090" y="1989338"/>
                </a:cubicBezTo>
                <a:cubicBezTo>
                  <a:pt x="3332913" y="2182262"/>
                  <a:pt x="3154994" y="2426634"/>
                  <a:pt x="2977074" y="2471650"/>
                </a:cubicBezTo>
                <a:cubicBezTo>
                  <a:pt x="3127127" y="2606697"/>
                  <a:pt x="3109978" y="2709590"/>
                  <a:pt x="2957782" y="2793191"/>
                </a:cubicBezTo>
                <a:cubicBezTo>
                  <a:pt x="2620164" y="2932526"/>
                  <a:pt x="1747715" y="3028988"/>
                  <a:pt x="1253613" y="2818914"/>
                </a:cubicBezTo>
                <a:cubicBezTo>
                  <a:pt x="1018944" y="2738561"/>
                  <a:pt x="869067" y="2654318"/>
                  <a:pt x="700568" y="2648441"/>
                </a:cubicBezTo>
                <a:lnTo>
                  <a:pt x="700568" y="2796242"/>
                </a:lnTo>
                <a:cubicBezTo>
                  <a:pt x="700568" y="2860729"/>
                  <a:pt x="648291" y="2913006"/>
                  <a:pt x="583804" y="2913006"/>
                </a:cubicBezTo>
                <a:lnTo>
                  <a:pt x="0" y="2913006"/>
                </a:lnTo>
                <a:lnTo>
                  <a:pt x="0" y="1400838"/>
                </a:lnTo>
                <a:lnTo>
                  <a:pt x="583804" y="1400838"/>
                </a:lnTo>
                <a:cubicBezTo>
                  <a:pt x="648291" y="1400838"/>
                  <a:pt x="700568" y="1453115"/>
                  <a:pt x="700568" y="1517602"/>
                </a:cubicBezTo>
                <a:lnTo>
                  <a:pt x="700568" y="1571674"/>
                </a:lnTo>
                <a:cubicBezTo>
                  <a:pt x="721537" y="1568378"/>
                  <a:pt x="746526" y="1559634"/>
                  <a:pt x="784162" y="1539180"/>
                </a:cubicBezTo>
                <a:cubicBezTo>
                  <a:pt x="831321" y="1421281"/>
                  <a:pt x="890271" y="1323747"/>
                  <a:pt x="1034964" y="1191915"/>
                </a:cubicBezTo>
                <a:cubicBezTo>
                  <a:pt x="1257900" y="851081"/>
                  <a:pt x="1628744" y="677449"/>
                  <a:pt x="1703770" y="169413"/>
                </a:cubicBezTo>
                <a:cubicBezTo>
                  <a:pt x="1715024" y="52855"/>
                  <a:pt x="1762452" y="3217"/>
                  <a:pt x="1821636" y="15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0" name="TextBox 19">
            <a:extLst>
              <a:ext uri="{FF2B5EF4-FFF2-40B4-BE49-F238E27FC236}">
                <a16:creationId xmlns:a16="http://schemas.microsoft.com/office/drawing/2014/main" id="{7EE73BFD-2AD1-4E73-972C-6C75AB13DEC4}"/>
              </a:ext>
            </a:extLst>
          </p:cNvPr>
          <p:cNvSpPr txBox="1"/>
          <p:nvPr/>
        </p:nvSpPr>
        <p:spPr>
          <a:xfrm>
            <a:off x="5512965" y="5768027"/>
            <a:ext cx="2029723" cy="461665"/>
          </a:xfrm>
          <a:prstGeom prst="rect">
            <a:avLst/>
          </a:prstGeom>
          <a:noFill/>
        </p:spPr>
        <p:txBody>
          <a:bodyPr wrap="none" rtlCol="0">
            <a:spAutoFit/>
          </a:bodyPr>
          <a:lstStyle/>
          <a:p>
            <a:r>
              <a:rPr lang="en-US" sz="2400" b="1" dirty="0">
                <a:solidFill>
                  <a:schemeClr val="bg1"/>
                </a:solidFill>
              </a:rPr>
              <a:t>Suggestions</a:t>
            </a:r>
          </a:p>
        </p:txBody>
      </p:sp>
      <p:sp>
        <p:nvSpPr>
          <p:cNvPr id="21" name="TextBox 20">
            <a:extLst>
              <a:ext uri="{FF2B5EF4-FFF2-40B4-BE49-F238E27FC236}">
                <a16:creationId xmlns:a16="http://schemas.microsoft.com/office/drawing/2014/main" id="{927E3BC0-B1D6-49F2-A690-BB5461662280}"/>
              </a:ext>
            </a:extLst>
          </p:cNvPr>
          <p:cNvSpPr txBox="1"/>
          <p:nvPr/>
        </p:nvSpPr>
        <p:spPr>
          <a:xfrm>
            <a:off x="9618346" y="4891753"/>
            <a:ext cx="1399742" cy="461665"/>
          </a:xfrm>
          <a:prstGeom prst="rect">
            <a:avLst/>
          </a:prstGeom>
          <a:noFill/>
        </p:spPr>
        <p:txBody>
          <a:bodyPr wrap="none" rtlCol="0">
            <a:spAutoFit/>
          </a:bodyPr>
          <a:lstStyle/>
          <a:p>
            <a:r>
              <a:rPr lang="en-US" sz="2400" b="1" dirty="0" err="1">
                <a:solidFill>
                  <a:schemeClr val="bg1"/>
                </a:solidFill>
              </a:rPr>
              <a:t>Criticals</a:t>
            </a:r>
            <a:endParaRPr lang="en-US" sz="2400" b="1" dirty="0">
              <a:solidFill>
                <a:schemeClr val="bg1"/>
              </a:solidFill>
            </a:endParaRPr>
          </a:p>
        </p:txBody>
      </p:sp>
    </p:spTree>
    <p:extLst>
      <p:ext uri="{BB962C8B-B14F-4D97-AF65-F5344CB8AC3E}">
        <p14:creationId xmlns:p14="http://schemas.microsoft.com/office/powerpoint/2010/main" val="18994220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23529" y="339509"/>
            <a:ext cx="4492425" cy="724247"/>
          </a:xfrm>
          <a:prstGeom prst="rect">
            <a:avLst/>
          </a:prstGeom>
        </p:spPr>
        <p:txBody>
          <a:bodyPr/>
          <a:lstStyle/>
          <a:p>
            <a:r>
              <a:rPr lang="en-US" dirty="0"/>
              <a:t>Introduction </a:t>
            </a:r>
          </a:p>
        </p:txBody>
      </p:sp>
      <p:sp>
        <p:nvSpPr>
          <p:cNvPr id="3" name="Freeform: Shape 2">
            <a:extLst>
              <a:ext uri="{FF2B5EF4-FFF2-40B4-BE49-F238E27FC236}">
                <a16:creationId xmlns:a16="http://schemas.microsoft.com/office/drawing/2014/main" id="{E9647152-983C-49E8-9F34-F9883A63DBB6}"/>
              </a:ext>
            </a:extLst>
          </p:cNvPr>
          <p:cNvSpPr/>
          <p:nvPr/>
        </p:nvSpPr>
        <p:spPr>
          <a:xfrm>
            <a:off x="3262372" y="2925876"/>
            <a:ext cx="1774869" cy="1419896"/>
          </a:xfrm>
          <a:custGeom>
            <a:avLst/>
            <a:gdLst>
              <a:gd name="connsiteX0" fmla="*/ 510179 w 737797"/>
              <a:gd name="connsiteY0" fmla="*/ 592182 h 590237"/>
              <a:gd name="connsiteX1" fmla="*/ 449750 w 737797"/>
              <a:gd name="connsiteY1" fmla="*/ 592182 h 590237"/>
              <a:gd name="connsiteX2" fmla="*/ 408293 w 737797"/>
              <a:gd name="connsiteY2" fmla="*/ 569697 h 590237"/>
              <a:gd name="connsiteX3" fmla="*/ 412509 w 737797"/>
              <a:gd name="connsiteY3" fmla="*/ 532456 h 590237"/>
              <a:gd name="connsiteX4" fmla="*/ 438507 w 737797"/>
              <a:gd name="connsiteY4" fmla="*/ 486783 h 590237"/>
              <a:gd name="connsiteX5" fmla="*/ 378781 w 737797"/>
              <a:gd name="connsiteY5" fmla="*/ 443218 h 590237"/>
              <a:gd name="connsiteX6" fmla="*/ 314838 w 737797"/>
              <a:gd name="connsiteY6" fmla="*/ 465703 h 590237"/>
              <a:gd name="connsiteX7" fmla="*/ 319757 w 737797"/>
              <a:gd name="connsiteY7" fmla="*/ 526132 h 590237"/>
              <a:gd name="connsiteX8" fmla="*/ 338729 w 737797"/>
              <a:gd name="connsiteY8" fmla="*/ 558455 h 590237"/>
              <a:gd name="connsiteX9" fmla="*/ 298677 w 737797"/>
              <a:gd name="connsiteY9" fmla="*/ 591480 h 590237"/>
              <a:gd name="connsiteX10" fmla="*/ 161658 w 737797"/>
              <a:gd name="connsiteY10" fmla="*/ 592182 h 590237"/>
              <a:gd name="connsiteX11" fmla="*/ 149712 w 737797"/>
              <a:gd name="connsiteY11" fmla="*/ 573913 h 590237"/>
              <a:gd name="connsiteX12" fmla="*/ 149712 w 737797"/>
              <a:gd name="connsiteY12" fmla="*/ 458676 h 590237"/>
              <a:gd name="connsiteX13" fmla="*/ 141983 w 737797"/>
              <a:gd name="connsiteY13" fmla="*/ 427759 h 590237"/>
              <a:gd name="connsiteX14" fmla="*/ 108255 w 737797"/>
              <a:gd name="connsiteY14" fmla="*/ 426354 h 590237"/>
              <a:gd name="connsiteX15" fmla="*/ 55555 w 737797"/>
              <a:gd name="connsiteY15" fmla="*/ 450947 h 590237"/>
              <a:gd name="connsiteX16" fmla="*/ 4261 w 737797"/>
              <a:gd name="connsiteY16" fmla="*/ 398950 h 590237"/>
              <a:gd name="connsiteX17" fmla="*/ 35178 w 737797"/>
              <a:gd name="connsiteY17" fmla="*/ 299172 h 590237"/>
              <a:gd name="connsiteX18" fmla="*/ 102634 w 737797"/>
              <a:gd name="connsiteY18" fmla="*/ 306901 h 590237"/>
              <a:gd name="connsiteX19" fmla="*/ 128632 w 737797"/>
              <a:gd name="connsiteY19" fmla="*/ 324468 h 590237"/>
              <a:gd name="connsiteX20" fmla="*/ 149712 w 737797"/>
              <a:gd name="connsiteY20" fmla="*/ 289334 h 590237"/>
              <a:gd name="connsiteX21" fmla="*/ 149010 w 737797"/>
              <a:gd name="connsiteY21" fmla="*/ 174097 h 590237"/>
              <a:gd name="connsiteX22" fmla="*/ 174305 w 737797"/>
              <a:gd name="connsiteY22" fmla="*/ 148802 h 590237"/>
              <a:gd name="connsiteX23" fmla="*/ 286732 w 737797"/>
              <a:gd name="connsiteY23" fmla="*/ 149504 h 590237"/>
              <a:gd name="connsiteX24" fmla="*/ 310622 w 737797"/>
              <a:gd name="connsiteY24" fmla="*/ 144586 h 590237"/>
              <a:gd name="connsiteX25" fmla="*/ 314136 w 737797"/>
              <a:gd name="connsiteY25" fmla="*/ 108047 h 590237"/>
              <a:gd name="connsiteX26" fmla="*/ 311325 w 737797"/>
              <a:gd name="connsiteY26" fmla="*/ 23025 h 590237"/>
              <a:gd name="connsiteX27" fmla="*/ 439913 w 737797"/>
              <a:gd name="connsiteY27" fmla="*/ 32862 h 590237"/>
              <a:gd name="connsiteX28" fmla="*/ 433589 w 737797"/>
              <a:gd name="connsiteY28" fmla="*/ 104534 h 590237"/>
              <a:gd name="connsiteX29" fmla="*/ 416724 w 737797"/>
              <a:gd name="connsiteY29" fmla="*/ 128424 h 590237"/>
              <a:gd name="connsiteX30" fmla="*/ 451858 w 737797"/>
              <a:gd name="connsiteY30" fmla="*/ 149504 h 590237"/>
              <a:gd name="connsiteX31" fmla="*/ 572013 w 737797"/>
              <a:gd name="connsiteY31" fmla="*/ 148802 h 590237"/>
              <a:gd name="connsiteX32" fmla="*/ 590985 w 737797"/>
              <a:gd name="connsiteY32" fmla="*/ 168476 h 590237"/>
              <a:gd name="connsiteX33" fmla="*/ 590283 w 737797"/>
              <a:gd name="connsiteY33" fmla="*/ 283713 h 590237"/>
              <a:gd name="connsiteX34" fmla="*/ 597309 w 737797"/>
              <a:gd name="connsiteY34" fmla="*/ 312522 h 590237"/>
              <a:gd name="connsiteX35" fmla="*/ 633145 w 737797"/>
              <a:gd name="connsiteY35" fmla="*/ 314630 h 590237"/>
              <a:gd name="connsiteX36" fmla="*/ 719573 w 737797"/>
              <a:gd name="connsiteY36" fmla="*/ 312522 h 590237"/>
              <a:gd name="connsiteX37" fmla="*/ 694980 w 737797"/>
              <a:gd name="connsiteY37" fmla="*/ 448136 h 590237"/>
              <a:gd name="connsiteX38" fmla="*/ 636659 w 737797"/>
              <a:gd name="connsiteY38" fmla="*/ 433380 h 590237"/>
              <a:gd name="connsiteX39" fmla="*/ 612768 w 737797"/>
              <a:gd name="connsiteY39" fmla="*/ 417219 h 590237"/>
              <a:gd name="connsiteX40" fmla="*/ 590283 w 737797"/>
              <a:gd name="connsiteY40" fmla="*/ 451650 h 590237"/>
              <a:gd name="connsiteX41" fmla="*/ 590985 w 737797"/>
              <a:gd name="connsiteY41" fmla="*/ 569697 h 590237"/>
              <a:gd name="connsiteX42" fmla="*/ 567797 w 737797"/>
              <a:gd name="connsiteY42" fmla="*/ 593588 h 590237"/>
              <a:gd name="connsiteX43" fmla="*/ 510179 w 737797"/>
              <a:gd name="connsiteY43" fmla="*/ 592182 h 59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37797" h="590237">
                <a:moveTo>
                  <a:pt x="510179" y="592182"/>
                </a:moveTo>
                <a:cubicBezTo>
                  <a:pt x="489802" y="592182"/>
                  <a:pt x="470127" y="592182"/>
                  <a:pt x="449750" y="592182"/>
                </a:cubicBezTo>
                <a:cubicBezTo>
                  <a:pt x="431481" y="592182"/>
                  <a:pt x="418833" y="583751"/>
                  <a:pt x="408293" y="569697"/>
                </a:cubicBezTo>
                <a:cubicBezTo>
                  <a:pt x="397753" y="555644"/>
                  <a:pt x="397753" y="543699"/>
                  <a:pt x="412509" y="532456"/>
                </a:cubicBezTo>
                <a:cubicBezTo>
                  <a:pt x="427264" y="521213"/>
                  <a:pt x="445534" y="509971"/>
                  <a:pt x="438507" y="486783"/>
                </a:cubicBezTo>
                <a:cubicBezTo>
                  <a:pt x="430778" y="460785"/>
                  <a:pt x="407590" y="445326"/>
                  <a:pt x="378781" y="443218"/>
                </a:cubicBezTo>
                <a:cubicBezTo>
                  <a:pt x="354188" y="441813"/>
                  <a:pt x="331702" y="444623"/>
                  <a:pt x="314838" y="465703"/>
                </a:cubicBezTo>
                <a:cubicBezTo>
                  <a:pt x="294461" y="490296"/>
                  <a:pt x="295164" y="504349"/>
                  <a:pt x="319757" y="526132"/>
                </a:cubicBezTo>
                <a:cubicBezTo>
                  <a:pt x="329594" y="534564"/>
                  <a:pt x="345053" y="540186"/>
                  <a:pt x="338729" y="558455"/>
                </a:cubicBezTo>
                <a:cubicBezTo>
                  <a:pt x="331702" y="576724"/>
                  <a:pt x="317649" y="590777"/>
                  <a:pt x="298677" y="591480"/>
                </a:cubicBezTo>
                <a:cubicBezTo>
                  <a:pt x="253004" y="593588"/>
                  <a:pt x="207331" y="591480"/>
                  <a:pt x="161658" y="592182"/>
                </a:cubicBezTo>
                <a:cubicBezTo>
                  <a:pt x="146199" y="592182"/>
                  <a:pt x="149712" y="581642"/>
                  <a:pt x="149712" y="573913"/>
                </a:cubicBezTo>
                <a:cubicBezTo>
                  <a:pt x="149712" y="535267"/>
                  <a:pt x="149712" y="497323"/>
                  <a:pt x="149712" y="458676"/>
                </a:cubicBezTo>
                <a:cubicBezTo>
                  <a:pt x="149712" y="447434"/>
                  <a:pt x="149712" y="436894"/>
                  <a:pt x="141983" y="427759"/>
                </a:cubicBezTo>
                <a:cubicBezTo>
                  <a:pt x="131443" y="415111"/>
                  <a:pt x="121606" y="407382"/>
                  <a:pt x="108255" y="426354"/>
                </a:cubicBezTo>
                <a:cubicBezTo>
                  <a:pt x="95607" y="443920"/>
                  <a:pt x="80149" y="459379"/>
                  <a:pt x="55555" y="450947"/>
                </a:cubicBezTo>
                <a:cubicBezTo>
                  <a:pt x="30259" y="442515"/>
                  <a:pt x="11288" y="426354"/>
                  <a:pt x="4261" y="398950"/>
                </a:cubicBezTo>
                <a:cubicBezTo>
                  <a:pt x="-6982" y="356087"/>
                  <a:pt x="4261" y="320954"/>
                  <a:pt x="35178" y="299172"/>
                </a:cubicBezTo>
                <a:cubicBezTo>
                  <a:pt x="61177" y="280902"/>
                  <a:pt x="80149" y="283713"/>
                  <a:pt x="102634" y="306901"/>
                </a:cubicBezTo>
                <a:cubicBezTo>
                  <a:pt x="109661" y="313928"/>
                  <a:pt x="111769" y="331494"/>
                  <a:pt x="128632" y="324468"/>
                </a:cubicBezTo>
                <a:cubicBezTo>
                  <a:pt x="143388" y="317441"/>
                  <a:pt x="149712" y="304793"/>
                  <a:pt x="149712" y="289334"/>
                </a:cubicBezTo>
                <a:cubicBezTo>
                  <a:pt x="149712" y="250688"/>
                  <a:pt x="151118" y="212744"/>
                  <a:pt x="149010" y="174097"/>
                </a:cubicBezTo>
                <a:cubicBezTo>
                  <a:pt x="148307" y="153720"/>
                  <a:pt x="153225" y="147396"/>
                  <a:pt x="174305" y="148802"/>
                </a:cubicBezTo>
                <a:cubicBezTo>
                  <a:pt x="211547" y="150910"/>
                  <a:pt x="249491" y="149504"/>
                  <a:pt x="286732" y="149504"/>
                </a:cubicBezTo>
                <a:cubicBezTo>
                  <a:pt x="295164" y="149504"/>
                  <a:pt x="302893" y="149504"/>
                  <a:pt x="310622" y="144586"/>
                </a:cubicBezTo>
                <a:cubicBezTo>
                  <a:pt x="330297" y="132640"/>
                  <a:pt x="331000" y="122803"/>
                  <a:pt x="314136" y="108047"/>
                </a:cubicBezTo>
                <a:cubicBezTo>
                  <a:pt x="281110" y="79941"/>
                  <a:pt x="280408" y="52537"/>
                  <a:pt x="311325" y="23025"/>
                </a:cubicBezTo>
                <a:cubicBezTo>
                  <a:pt x="346458" y="-11406"/>
                  <a:pt x="409698" y="-6487"/>
                  <a:pt x="439913" y="32862"/>
                </a:cubicBezTo>
                <a:cubicBezTo>
                  <a:pt x="460993" y="59563"/>
                  <a:pt x="458884" y="81346"/>
                  <a:pt x="433589" y="104534"/>
                </a:cubicBezTo>
                <a:cubicBezTo>
                  <a:pt x="426562" y="111560"/>
                  <a:pt x="410401" y="114371"/>
                  <a:pt x="416724" y="128424"/>
                </a:cubicBezTo>
                <a:cubicBezTo>
                  <a:pt x="423049" y="141775"/>
                  <a:pt x="434994" y="149504"/>
                  <a:pt x="451858" y="149504"/>
                </a:cubicBezTo>
                <a:cubicBezTo>
                  <a:pt x="491910" y="148802"/>
                  <a:pt x="531962" y="150207"/>
                  <a:pt x="572013" y="148802"/>
                </a:cubicBezTo>
                <a:cubicBezTo>
                  <a:pt x="588175" y="148099"/>
                  <a:pt x="591688" y="153720"/>
                  <a:pt x="590985" y="168476"/>
                </a:cubicBezTo>
                <a:cubicBezTo>
                  <a:pt x="589580" y="207123"/>
                  <a:pt x="590985" y="245067"/>
                  <a:pt x="590283" y="283713"/>
                </a:cubicBezTo>
                <a:cubicBezTo>
                  <a:pt x="590283" y="294253"/>
                  <a:pt x="590985" y="304090"/>
                  <a:pt x="597309" y="312522"/>
                </a:cubicBezTo>
                <a:cubicBezTo>
                  <a:pt x="607849" y="325873"/>
                  <a:pt x="617687" y="333602"/>
                  <a:pt x="633145" y="314630"/>
                </a:cubicBezTo>
                <a:cubicBezTo>
                  <a:pt x="661954" y="278794"/>
                  <a:pt x="687953" y="279497"/>
                  <a:pt x="719573" y="312522"/>
                </a:cubicBezTo>
                <a:cubicBezTo>
                  <a:pt x="756112" y="351872"/>
                  <a:pt x="742761" y="424948"/>
                  <a:pt x="694980" y="448136"/>
                </a:cubicBezTo>
                <a:cubicBezTo>
                  <a:pt x="671089" y="459379"/>
                  <a:pt x="653522" y="450947"/>
                  <a:pt x="636659" y="433380"/>
                </a:cubicBezTo>
                <a:cubicBezTo>
                  <a:pt x="630334" y="426354"/>
                  <a:pt x="627524" y="410895"/>
                  <a:pt x="612768" y="417219"/>
                </a:cubicBezTo>
                <a:cubicBezTo>
                  <a:pt x="598012" y="423543"/>
                  <a:pt x="590283" y="435488"/>
                  <a:pt x="590283" y="451650"/>
                </a:cubicBezTo>
                <a:cubicBezTo>
                  <a:pt x="590283" y="490999"/>
                  <a:pt x="588877" y="530348"/>
                  <a:pt x="590985" y="569697"/>
                </a:cubicBezTo>
                <a:cubicBezTo>
                  <a:pt x="591688" y="587967"/>
                  <a:pt x="587472" y="595696"/>
                  <a:pt x="567797" y="593588"/>
                </a:cubicBezTo>
                <a:cubicBezTo>
                  <a:pt x="548826" y="590777"/>
                  <a:pt x="529151" y="592182"/>
                  <a:pt x="510179" y="592182"/>
                </a:cubicBezTo>
                <a:close/>
              </a:path>
            </a:pathLst>
          </a:custGeom>
          <a:solidFill>
            <a:schemeClr val="accent1"/>
          </a:solidFill>
          <a:ln w="25400" cap="flat">
            <a:solidFill>
              <a:schemeClr val="bg1"/>
            </a:solidFill>
            <a:prstDash val="solid"/>
            <a:miter/>
          </a:ln>
        </p:spPr>
        <p:txBody>
          <a:bodyPr rtlCol="0" anchor="ctr"/>
          <a:lstStyle/>
          <a:p>
            <a:endParaRPr lang="en-US" dirty="0"/>
          </a:p>
        </p:txBody>
      </p:sp>
      <p:sp>
        <p:nvSpPr>
          <p:cNvPr id="4" name="Freeform: Shape 3">
            <a:extLst>
              <a:ext uri="{FF2B5EF4-FFF2-40B4-BE49-F238E27FC236}">
                <a16:creationId xmlns:a16="http://schemas.microsoft.com/office/drawing/2014/main" id="{FEE95F1F-FB62-4B4C-9F0B-FA681AEE1E2B}"/>
              </a:ext>
            </a:extLst>
          </p:cNvPr>
          <p:cNvSpPr/>
          <p:nvPr/>
        </p:nvSpPr>
        <p:spPr>
          <a:xfrm>
            <a:off x="4671494" y="3287754"/>
            <a:ext cx="1064923" cy="1419896"/>
          </a:xfrm>
          <a:custGeom>
            <a:avLst/>
            <a:gdLst>
              <a:gd name="connsiteX0" fmla="*/ 1580 w 442678"/>
              <a:gd name="connsiteY0" fmla="*/ 362575 h 590237"/>
              <a:gd name="connsiteX1" fmla="*/ 1580 w 442678"/>
              <a:gd name="connsiteY1" fmla="*/ 299335 h 590237"/>
              <a:gd name="connsiteX2" fmla="*/ 27579 w 442678"/>
              <a:gd name="connsiteY2" fmla="*/ 257175 h 590237"/>
              <a:gd name="connsiteX3" fmla="*/ 56388 w 442678"/>
              <a:gd name="connsiteY3" fmla="*/ 259986 h 590237"/>
              <a:gd name="connsiteX4" fmla="*/ 130871 w 442678"/>
              <a:gd name="connsiteY4" fmla="*/ 274039 h 590237"/>
              <a:gd name="connsiteX5" fmla="*/ 132979 w 442678"/>
              <a:gd name="connsiteY5" fmla="*/ 171450 h 590237"/>
              <a:gd name="connsiteX6" fmla="*/ 64820 w 442678"/>
              <a:gd name="connsiteY6" fmla="*/ 172855 h 590237"/>
              <a:gd name="connsiteX7" fmla="*/ 34606 w 442678"/>
              <a:gd name="connsiteY7" fmla="*/ 189719 h 590237"/>
              <a:gd name="connsiteX8" fmla="*/ 2986 w 442678"/>
              <a:gd name="connsiteY8" fmla="*/ 152478 h 590237"/>
              <a:gd name="connsiteX9" fmla="*/ 2283 w 442678"/>
              <a:gd name="connsiteY9" fmla="*/ 12648 h 590237"/>
              <a:gd name="connsiteX10" fmla="*/ 17742 w 442678"/>
              <a:gd name="connsiteY10" fmla="*/ 0 h 590237"/>
              <a:gd name="connsiteX11" fmla="*/ 146329 w 442678"/>
              <a:gd name="connsiteY11" fmla="*/ 0 h 590237"/>
              <a:gd name="connsiteX12" fmla="*/ 184976 w 442678"/>
              <a:gd name="connsiteY12" fmla="*/ 22485 h 590237"/>
              <a:gd name="connsiteX13" fmla="*/ 180760 w 442678"/>
              <a:gd name="connsiteY13" fmla="*/ 59726 h 590237"/>
              <a:gd name="connsiteX14" fmla="*/ 155464 w 442678"/>
              <a:gd name="connsiteY14" fmla="*/ 105400 h 590237"/>
              <a:gd name="connsiteX15" fmla="*/ 212380 w 442678"/>
              <a:gd name="connsiteY15" fmla="*/ 148262 h 590237"/>
              <a:gd name="connsiteX16" fmla="*/ 281241 w 442678"/>
              <a:gd name="connsiteY16" fmla="*/ 123669 h 590237"/>
              <a:gd name="connsiteX17" fmla="*/ 276322 w 442678"/>
              <a:gd name="connsiteY17" fmla="*/ 67456 h 590237"/>
              <a:gd name="connsiteX18" fmla="*/ 256648 w 442678"/>
              <a:gd name="connsiteY18" fmla="*/ 30917 h 590237"/>
              <a:gd name="connsiteX19" fmla="*/ 300915 w 442678"/>
              <a:gd name="connsiteY19" fmla="*/ 0 h 590237"/>
              <a:gd name="connsiteX20" fmla="*/ 429503 w 442678"/>
              <a:gd name="connsiteY20" fmla="*/ 0 h 590237"/>
              <a:gd name="connsiteX21" fmla="*/ 445664 w 442678"/>
              <a:gd name="connsiteY21" fmla="*/ 15459 h 590237"/>
              <a:gd name="connsiteX22" fmla="*/ 444961 w 442678"/>
              <a:gd name="connsiteY22" fmla="*/ 144046 h 590237"/>
              <a:gd name="connsiteX23" fmla="*/ 425287 w 442678"/>
              <a:gd name="connsiteY23" fmla="*/ 181990 h 590237"/>
              <a:gd name="connsiteX24" fmla="*/ 383830 w 442678"/>
              <a:gd name="connsiteY24" fmla="*/ 177774 h 590237"/>
              <a:gd name="connsiteX25" fmla="*/ 339562 w 442678"/>
              <a:gd name="connsiteY25" fmla="*/ 153884 h 590237"/>
              <a:gd name="connsiteX26" fmla="*/ 296699 w 442678"/>
              <a:gd name="connsiteY26" fmla="*/ 205881 h 590237"/>
              <a:gd name="connsiteX27" fmla="*/ 319887 w 442678"/>
              <a:gd name="connsiteY27" fmla="*/ 279660 h 590237"/>
              <a:gd name="connsiteX28" fmla="*/ 376100 w 442678"/>
              <a:gd name="connsiteY28" fmla="*/ 276147 h 590237"/>
              <a:gd name="connsiteX29" fmla="*/ 409126 w 442678"/>
              <a:gd name="connsiteY29" fmla="*/ 254364 h 590237"/>
              <a:gd name="connsiteX30" fmla="*/ 443556 w 442678"/>
              <a:gd name="connsiteY30" fmla="*/ 298632 h 590237"/>
              <a:gd name="connsiteX31" fmla="*/ 444259 w 442678"/>
              <a:gd name="connsiteY31" fmla="*/ 430030 h 590237"/>
              <a:gd name="connsiteX32" fmla="*/ 425989 w 442678"/>
              <a:gd name="connsiteY32" fmla="*/ 442678 h 590237"/>
              <a:gd name="connsiteX33" fmla="*/ 307942 w 442678"/>
              <a:gd name="connsiteY33" fmla="*/ 442678 h 590237"/>
              <a:gd name="connsiteX34" fmla="*/ 279835 w 442678"/>
              <a:gd name="connsiteY34" fmla="*/ 450408 h 590237"/>
              <a:gd name="connsiteX35" fmla="*/ 278430 w 442678"/>
              <a:gd name="connsiteY35" fmla="*/ 486244 h 590237"/>
              <a:gd name="connsiteX36" fmla="*/ 281241 w 442678"/>
              <a:gd name="connsiteY36" fmla="*/ 571266 h 590237"/>
              <a:gd name="connsiteX37" fmla="*/ 150545 w 442678"/>
              <a:gd name="connsiteY37" fmla="*/ 558618 h 590237"/>
              <a:gd name="connsiteX38" fmla="*/ 157572 w 442678"/>
              <a:gd name="connsiteY38" fmla="*/ 491162 h 590237"/>
              <a:gd name="connsiteX39" fmla="*/ 175139 w 442678"/>
              <a:gd name="connsiteY39" fmla="*/ 464461 h 590237"/>
              <a:gd name="connsiteX40" fmla="*/ 137195 w 442678"/>
              <a:gd name="connsiteY40" fmla="*/ 443381 h 590237"/>
              <a:gd name="connsiteX41" fmla="*/ 21958 w 442678"/>
              <a:gd name="connsiteY41" fmla="*/ 444084 h 590237"/>
              <a:gd name="connsiteX42" fmla="*/ 175 w 442678"/>
              <a:gd name="connsiteY42" fmla="*/ 423706 h 590237"/>
              <a:gd name="connsiteX43" fmla="*/ 1580 w 442678"/>
              <a:gd name="connsiteY43" fmla="*/ 362575 h 59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42678" h="590237">
                <a:moveTo>
                  <a:pt x="1580" y="362575"/>
                </a:moveTo>
                <a:cubicBezTo>
                  <a:pt x="1580" y="341495"/>
                  <a:pt x="2283" y="320415"/>
                  <a:pt x="1580" y="299335"/>
                </a:cubicBezTo>
                <a:cubicBezTo>
                  <a:pt x="878" y="279660"/>
                  <a:pt x="12823" y="267012"/>
                  <a:pt x="27579" y="257175"/>
                </a:cubicBezTo>
                <a:cubicBezTo>
                  <a:pt x="37416" y="250851"/>
                  <a:pt x="46551" y="250851"/>
                  <a:pt x="56388" y="259986"/>
                </a:cubicBezTo>
                <a:cubicBezTo>
                  <a:pt x="94332" y="297227"/>
                  <a:pt x="105575" y="298632"/>
                  <a:pt x="130871" y="274039"/>
                </a:cubicBezTo>
                <a:cubicBezTo>
                  <a:pt x="156869" y="248041"/>
                  <a:pt x="157572" y="198854"/>
                  <a:pt x="132979" y="171450"/>
                </a:cubicBezTo>
                <a:cubicBezTo>
                  <a:pt x="108385" y="144749"/>
                  <a:pt x="88711" y="144749"/>
                  <a:pt x="64820" y="172855"/>
                </a:cubicBezTo>
                <a:cubicBezTo>
                  <a:pt x="57091" y="181990"/>
                  <a:pt x="50767" y="196043"/>
                  <a:pt x="34606" y="189719"/>
                </a:cubicBezTo>
                <a:cubicBezTo>
                  <a:pt x="17742" y="183395"/>
                  <a:pt x="3689" y="170747"/>
                  <a:pt x="2986" y="152478"/>
                </a:cubicBezTo>
                <a:cubicBezTo>
                  <a:pt x="1580" y="106102"/>
                  <a:pt x="2283" y="59726"/>
                  <a:pt x="2283" y="12648"/>
                </a:cubicBezTo>
                <a:cubicBezTo>
                  <a:pt x="2283" y="703"/>
                  <a:pt x="8607" y="0"/>
                  <a:pt x="17742" y="0"/>
                </a:cubicBezTo>
                <a:cubicBezTo>
                  <a:pt x="60604" y="0"/>
                  <a:pt x="103467" y="0"/>
                  <a:pt x="146329" y="0"/>
                </a:cubicBezTo>
                <a:cubicBezTo>
                  <a:pt x="163193" y="0"/>
                  <a:pt x="175139" y="9135"/>
                  <a:pt x="184976" y="22485"/>
                </a:cubicBezTo>
                <a:cubicBezTo>
                  <a:pt x="195516" y="36539"/>
                  <a:pt x="195516" y="47781"/>
                  <a:pt x="180760" y="59726"/>
                </a:cubicBezTo>
                <a:cubicBezTo>
                  <a:pt x="166004" y="70969"/>
                  <a:pt x="147032" y="82212"/>
                  <a:pt x="155464" y="105400"/>
                </a:cubicBezTo>
                <a:cubicBezTo>
                  <a:pt x="165301" y="131398"/>
                  <a:pt x="183570" y="146857"/>
                  <a:pt x="212380" y="148262"/>
                </a:cubicBezTo>
                <a:cubicBezTo>
                  <a:pt x="239081" y="149668"/>
                  <a:pt x="262972" y="146857"/>
                  <a:pt x="281241" y="123669"/>
                </a:cubicBezTo>
                <a:cubicBezTo>
                  <a:pt x="298807" y="100481"/>
                  <a:pt x="298105" y="87131"/>
                  <a:pt x="276322" y="67456"/>
                </a:cubicBezTo>
                <a:cubicBezTo>
                  <a:pt x="265079" y="57619"/>
                  <a:pt x="246810" y="50592"/>
                  <a:pt x="256648" y="30917"/>
                </a:cubicBezTo>
                <a:cubicBezTo>
                  <a:pt x="265079" y="12648"/>
                  <a:pt x="279835" y="0"/>
                  <a:pt x="300915" y="0"/>
                </a:cubicBezTo>
                <a:cubicBezTo>
                  <a:pt x="343778" y="0"/>
                  <a:pt x="386640" y="0"/>
                  <a:pt x="429503" y="0"/>
                </a:cubicBezTo>
                <a:cubicBezTo>
                  <a:pt x="441448" y="0"/>
                  <a:pt x="445664" y="2811"/>
                  <a:pt x="445664" y="15459"/>
                </a:cubicBezTo>
                <a:cubicBezTo>
                  <a:pt x="444961" y="58321"/>
                  <a:pt x="445664" y="101184"/>
                  <a:pt x="444961" y="144046"/>
                </a:cubicBezTo>
                <a:cubicBezTo>
                  <a:pt x="444961" y="159505"/>
                  <a:pt x="437232" y="171450"/>
                  <a:pt x="425287" y="181990"/>
                </a:cubicBezTo>
                <a:cubicBezTo>
                  <a:pt x="409828" y="194638"/>
                  <a:pt x="397180" y="196043"/>
                  <a:pt x="383830" y="177774"/>
                </a:cubicBezTo>
                <a:cubicBezTo>
                  <a:pt x="373290" y="163018"/>
                  <a:pt x="361345" y="145452"/>
                  <a:pt x="339562" y="153884"/>
                </a:cubicBezTo>
                <a:cubicBezTo>
                  <a:pt x="316374" y="162315"/>
                  <a:pt x="299510" y="178477"/>
                  <a:pt x="296699" y="205881"/>
                </a:cubicBezTo>
                <a:cubicBezTo>
                  <a:pt x="293186" y="233987"/>
                  <a:pt x="295294" y="260688"/>
                  <a:pt x="319887" y="279660"/>
                </a:cubicBezTo>
                <a:cubicBezTo>
                  <a:pt x="343075" y="297930"/>
                  <a:pt x="355723" y="296524"/>
                  <a:pt x="376100" y="276147"/>
                </a:cubicBezTo>
                <a:cubicBezTo>
                  <a:pt x="385235" y="267012"/>
                  <a:pt x="390154" y="248041"/>
                  <a:pt x="409126" y="254364"/>
                </a:cubicBezTo>
                <a:cubicBezTo>
                  <a:pt x="429503" y="261391"/>
                  <a:pt x="442854" y="276850"/>
                  <a:pt x="443556" y="298632"/>
                </a:cubicBezTo>
                <a:cubicBezTo>
                  <a:pt x="444961" y="342197"/>
                  <a:pt x="443556" y="386465"/>
                  <a:pt x="444259" y="430030"/>
                </a:cubicBezTo>
                <a:cubicBezTo>
                  <a:pt x="444259" y="444786"/>
                  <a:pt x="435124" y="442678"/>
                  <a:pt x="425989" y="442678"/>
                </a:cubicBezTo>
                <a:cubicBezTo>
                  <a:pt x="386640" y="442678"/>
                  <a:pt x="347291" y="442678"/>
                  <a:pt x="307942" y="442678"/>
                </a:cubicBezTo>
                <a:cubicBezTo>
                  <a:pt x="297402" y="442678"/>
                  <a:pt x="288268" y="443381"/>
                  <a:pt x="279835" y="450408"/>
                </a:cubicBezTo>
                <a:cubicBezTo>
                  <a:pt x="265782" y="461650"/>
                  <a:pt x="259458" y="470785"/>
                  <a:pt x="278430" y="486244"/>
                </a:cubicBezTo>
                <a:cubicBezTo>
                  <a:pt x="312158" y="512945"/>
                  <a:pt x="312158" y="541051"/>
                  <a:pt x="281241" y="571266"/>
                </a:cubicBezTo>
                <a:cubicBezTo>
                  <a:pt x="245405" y="606399"/>
                  <a:pt x="180057" y="600075"/>
                  <a:pt x="150545" y="558618"/>
                </a:cubicBezTo>
                <a:cubicBezTo>
                  <a:pt x="132276" y="532619"/>
                  <a:pt x="134384" y="513647"/>
                  <a:pt x="157572" y="491162"/>
                </a:cubicBezTo>
                <a:cubicBezTo>
                  <a:pt x="165301" y="483433"/>
                  <a:pt x="182868" y="479920"/>
                  <a:pt x="175139" y="464461"/>
                </a:cubicBezTo>
                <a:cubicBezTo>
                  <a:pt x="168112" y="449705"/>
                  <a:pt x="154761" y="442678"/>
                  <a:pt x="137195" y="443381"/>
                </a:cubicBezTo>
                <a:cubicBezTo>
                  <a:pt x="98548" y="444084"/>
                  <a:pt x="60604" y="442678"/>
                  <a:pt x="21958" y="444084"/>
                </a:cubicBezTo>
                <a:cubicBezTo>
                  <a:pt x="5797" y="444786"/>
                  <a:pt x="-1230" y="441976"/>
                  <a:pt x="175" y="423706"/>
                </a:cubicBezTo>
                <a:cubicBezTo>
                  <a:pt x="2986" y="402627"/>
                  <a:pt x="1580" y="382249"/>
                  <a:pt x="1580" y="362575"/>
                </a:cubicBezTo>
                <a:close/>
              </a:path>
            </a:pathLst>
          </a:custGeom>
          <a:solidFill>
            <a:schemeClr val="accent2"/>
          </a:solidFill>
          <a:ln w="25400" cap="flat">
            <a:solidFill>
              <a:schemeClr val="bg1"/>
            </a:solid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0CE3B5B2-728D-403D-9D87-14149A2E1A61}"/>
              </a:ext>
            </a:extLst>
          </p:cNvPr>
          <p:cNvSpPr/>
          <p:nvPr/>
        </p:nvSpPr>
        <p:spPr>
          <a:xfrm rot="10800000" flipV="1">
            <a:off x="5377442" y="2923992"/>
            <a:ext cx="1774869" cy="1419896"/>
          </a:xfrm>
          <a:custGeom>
            <a:avLst/>
            <a:gdLst>
              <a:gd name="connsiteX0" fmla="*/ 510179 w 737797"/>
              <a:gd name="connsiteY0" fmla="*/ 592182 h 590237"/>
              <a:gd name="connsiteX1" fmla="*/ 449750 w 737797"/>
              <a:gd name="connsiteY1" fmla="*/ 592182 h 590237"/>
              <a:gd name="connsiteX2" fmla="*/ 408293 w 737797"/>
              <a:gd name="connsiteY2" fmla="*/ 569697 h 590237"/>
              <a:gd name="connsiteX3" fmla="*/ 412509 w 737797"/>
              <a:gd name="connsiteY3" fmla="*/ 532456 h 590237"/>
              <a:gd name="connsiteX4" fmla="*/ 438507 w 737797"/>
              <a:gd name="connsiteY4" fmla="*/ 486783 h 590237"/>
              <a:gd name="connsiteX5" fmla="*/ 378781 w 737797"/>
              <a:gd name="connsiteY5" fmla="*/ 443218 h 590237"/>
              <a:gd name="connsiteX6" fmla="*/ 314838 w 737797"/>
              <a:gd name="connsiteY6" fmla="*/ 465703 h 590237"/>
              <a:gd name="connsiteX7" fmla="*/ 319757 w 737797"/>
              <a:gd name="connsiteY7" fmla="*/ 526132 h 590237"/>
              <a:gd name="connsiteX8" fmla="*/ 338729 w 737797"/>
              <a:gd name="connsiteY8" fmla="*/ 558455 h 590237"/>
              <a:gd name="connsiteX9" fmla="*/ 298677 w 737797"/>
              <a:gd name="connsiteY9" fmla="*/ 591480 h 590237"/>
              <a:gd name="connsiteX10" fmla="*/ 161658 w 737797"/>
              <a:gd name="connsiteY10" fmla="*/ 592182 h 590237"/>
              <a:gd name="connsiteX11" fmla="*/ 149712 w 737797"/>
              <a:gd name="connsiteY11" fmla="*/ 573913 h 590237"/>
              <a:gd name="connsiteX12" fmla="*/ 149712 w 737797"/>
              <a:gd name="connsiteY12" fmla="*/ 458676 h 590237"/>
              <a:gd name="connsiteX13" fmla="*/ 141983 w 737797"/>
              <a:gd name="connsiteY13" fmla="*/ 427759 h 590237"/>
              <a:gd name="connsiteX14" fmla="*/ 108255 w 737797"/>
              <a:gd name="connsiteY14" fmla="*/ 426354 h 590237"/>
              <a:gd name="connsiteX15" fmla="*/ 55555 w 737797"/>
              <a:gd name="connsiteY15" fmla="*/ 450947 h 590237"/>
              <a:gd name="connsiteX16" fmla="*/ 4261 w 737797"/>
              <a:gd name="connsiteY16" fmla="*/ 398950 h 590237"/>
              <a:gd name="connsiteX17" fmla="*/ 35178 w 737797"/>
              <a:gd name="connsiteY17" fmla="*/ 299172 h 590237"/>
              <a:gd name="connsiteX18" fmla="*/ 102634 w 737797"/>
              <a:gd name="connsiteY18" fmla="*/ 306901 h 590237"/>
              <a:gd name="connsiteX19" fmla="*/ 128632 w 737797"/>
              <a:gd name="connsiteY19" fmla="*/ 324468 h 590237"/>
              <a:gd name="connsiteX20" fmla="*/ 149712 w 737797"/>
              <a:gd name="connsiteY20" fmla="*/ 289334 h 590237"/>
              <a:gd name="connsiteX21" fmla="*/ 149010 w 737797"/>
              <a:gd name="connsiteY21" fmla="*/ 174097 h 590237"/>
              <a:gd name="connsiteX22" fmla="*/ 174305 w 737797"/>
              <a:gd name="connsiteY22" fmla="*/ 148802 h 590237"/>
              <a:gd name="connsiteX23" fmla="*/ 286732 w 737797"/>
              <a:gd name="connsiteY23" fmla="*/ 149504 h 590237"/>
              <a:gd name="connsiteX24" fmla="*/ 310622 w 737797"/>
              <a:gd name="connsiteY24" fmla="*/ 144586 h 590237"/>
              <a:gd name="connsiteX25" fmla="*/ 314136 w 737797"/>
              <a:gd name="connsiteY25" fmla="*/ 108047 h 590237"/>
              <a:gd name="connsiteX26" fmla="*/ 311325 w 737797"/>
              <a:gd name="connsiteY26" fmla="*/ 23025 h 590237"/>
              <a:gd name="connsiteX27" fmla="*/ 439913 w 737797"/>
              <a:gd name="connsiteY27" fmla="*/ 32862 h 590237"/>
              <a:gd name="connsiteX28" fmla="*/ 433589 w 737797"/>
              <a:gd name="connsiteY28" fmla="*/ 104534 h 590237"/>
              <a:gd name="connsiteX29" fmla="*/ 416724 w 737797"/>
              <a:gd name="connsiteY29" fmla="*/ 128424 h 590237"/>
              <a:gd name="connsiteX30" fmla="*/ 451858 w 737797"/>
              <a:gd name="connsiteY30" fmla="*/ 149504 h 590237"/>
              <a:gd name="connsiteX31" fmla="*/ 572013 w 737797"/>
              <a:gd name="connsiteY31" fmla="*/ 148802 h 590237"/>
              <a:gd name="connsiteX32" fmla="*/ 590985 w 737797"/>
              <a:gd name="connsiteY32" fmla="*/ 168476 h 590237"/>
              <a:gd name="connsiteX33" fmla="*/ 590283 w 737797"/>
              <a:gd name="connsiteY33" fmla="*/ 283713 h 590237"/>
              <a:gd name="connsiteX34" fmla="*/ 597309 w 737797"/>
              <a:gd name="connsiteY34" fmla="*/ 312522 h 590237"/>
              <a:gd name="connsiteX35" fmla="*/ 633145 w 737797"/>
              <a:gd name="connsiteY35" fmla="*/ 314630 h 590237"/>
              <a:gd name="connsiteX36" fmla="*/ 719573 w 737797"/>
              <a:gd name="connsiteY36" fmla="*/ 312522 h 590237"/>
              <a:gd name="connsiteX37" fmla="*/ 694980 w 737797"/>
              <a:gd name="connsiteY37" fmla="*/ 448136 h 590237"/>
              <a:gd name="connsiteX38" fmla="*/ 636659 w 737797"/>
              <a:gd name="connsiteY38" fmla="*/ 433380 h 590237"/>
              <a:gd name="connsiteX39" fmla="*/ 612768 w 737797"/>
              <a:gd name="connsiteY39" fmla="*/ 417219 h 590237"/>
              <a:gd name="connsiteX40" fmla="*/ 590283 w 737797"/>
              <a:gd name="connsiteY40" fmla="*/ 451650 h 590237"/>
              <a:gd name="connsiteX41" fmla="*/ 590985 w 737797"/>
              <a:gd name="connsiteY41" fmla="*/ 569697 h 590237"/>
              <a:gd name="connsiteX42" fmla="*/ 567797 w 737797"/>
              <a:gd name="connsiteY42" fmla="*/ 593588 h 590237"/>
              <a:gd name="connsiteX43" fmla="*/ 510179 w 737797"/>
              <a:gd name="connsiteY43" fmla="*/ 592182 h 59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37797" h="590237">
                <a:moveTo>
                  <a:pt x="510179" y="592182"/>
                </a:moveTo>
                <a:cubicBezTo>
                  <a:pt x="489802" y="592182"/>
                  <a:pt x="470127" y="592182"/>
                  <a:pt x="449750" y="592182"/>
                </a:cubicBezTo>
                <a:cubicBezTo>
                  <a:pt x="431481" y="592182"/>
                  <a:pt x="418833" y="583751"/>
                  <a:pt x="408293" y="569697"/>
                </a:cubicBezTo>
                <a:cubicBezTo>
                  <a:pt x="397753" y="555644"/>
                  <a:pt x="397753" y="543699"/>
                  <a:pt x="412509" y="532456"/>
                </a:cubicBezTo>
                <a:cubicBezTo>
                  <a:pt x="427264" y="521213"/>
                  <a:pt x="445534" y="509971"/>
                  <a:pt x="438507" y="486783"/>
                </a:cubicBezTo>
                <a:cubicBezTo>
                  <a:pt x="430778" y="460785"/>
                  <a:pt x="407590" y="445326"/>
                  <a:pt x="378781" y="443218"/>
                </a:cubicBezTo>
                <a:cubicBezTo>
                  <a:pt x="354188" y="441813"/>
                  <a:pt x="331702" y="444623"/>
                  <a:pt x="314838" y="465703"/>
                </a:cubicBezTo>
                <a:cubicBezTo>
                  <a:pt x="294461" y="490296"/>
                  <a:pt x="295164" y="504349"/>
                  <a:pt x="319757" y="526132"/>
                </a:cubicBezTo>
                <a:cubicBezTo>
                  <a:pt x="329594" y="534564"/>
                  <a:pt x="345053" y="540186"/>
                  <a:pt x="338729" y="558455"/>
                </a:cubicBezTo>
                <a:cubicBezTo>
                  <a:pt x="331702" y="576724"/>
                  <a:pt x="317649" y="590777"/>
                  <a:pt x="298677" y="591480"/>
                </a:cubicBezTo>
                <a:cubicBezTo>
                  <a:pt x="253004" y="593588"/>
                  <a:pt x="207331" y="591480"/>
                  <a:pt x="161658" y="592182"/>
                </a:cubicBezTo>
                <a:cubicBezTo>
                  <a:pt x="146199" y="592182"/>
                  <a:pt x="149712" y="581642"/>
                  <a:pt x="149712" y="573913"/>
                </a:cubicBezTo>
                <a:cubicBezTo>
                  <a:pt x="149712" y="535267"/>
                  <a:pt x="149712" y="497323"/>
                  <a:pt x="149712" y="458676"/>
                </a:cubicBezTo>
                <a:cubicBezTo>
                  <a:pt x="149712" y="447434"/>
                  <a:pt x="149712" y="436894"/>
                  <a:pt x="141983" y="427759"/>
                </a:cubicBezTo>
                <a:cubicBezTo>
                  <a:pt x="131443" y="415111"/>
                  <a:pt x="121606" y="407382"/>
                  <a:pt x="108255" y="426354"/>
                </a:cubicBezTo>
                <a:cubicBezTo>
                  <a:pt x="95607" y="443920"/>
                  <a:pt x="80149" y="459379"/>
                  <a:pt x="55555" y="450947"/>
                </a:cubicBezTo>
                <a:cubicBezTo>
                  <a:pt x="30259" y="442515"/>
                  <a:pt x="11288" y="426354"/>
                  <a:pt x="4261" y="398950"/>
                </a:cubicBezTo>
                <a:cubicBezTo>
                  <a:pt x="-6982" y="356087"/>
                  <a:pt x="4261" y="320954"/>
                  <a:pt x="35178" y="299172"/>
                </a:cubicBezTo>
                <a:cubicBezTo>
                  <a:pt x="61177" y="280902"/>
                  <a:pt x="80149" y="283713"/>
                  <a:pt x="102634" y="306901"/>
                </a:cubicBezTo>
                <a:cubicBezTo>
                  <a:pt x="109661" y="313928"/>
                  <a:pt x="111769" y="331494"/>
                  <a:pt x="128632" y="324468"/>
                </a:cubicBezTo>
                <a:cubicBezTo>
                  <a:pt x="143388" y="317441"/>
                  <a:pt x="149712" y="304793"/>
                  <a:pt x="149712" y="289334"/>
                </a:cubicBezTo>
                <a:cubicBezTo>
                  <a:pt x="149712" y="250688"/>
                  <a:pt x="151118" y="212744"/>
                  <a:pt x="149010" y="174097"/>
                </a:cubicBezTo>
                <a:cubicBezTo>
                  <a:pt x="148307" y="153720"/>
                  <a:pt x="153225" y="147396"/>
                  <a:pt x="174305" y="148802"/>
                </a:cubicBezTo>
                <a:cubicBezTo>
                  <a:pt x="211547" y="150910"/>
                  <a:pt x="249491" y="149504"/>
                  <a:pt x="286732" y="149504"/>
                </a:cubicBezTo>
                <a:cubicBezTo>
                  <a:pt x="295164" y="149504"/>
                  <a:pt x="302893" y="149504"/>
                  <a:pt x="310622" y="144586"/>
                </a:cubicBezTo>
                <a:cubicBezTo>
                  <a:pt x="330297" y="132640"/>
                  <a:pt x="331000" y="122803"/>
                  <a:pt x="314136" y="108047"/>
                </a:cubicBezTo>
                <a:cubicBezTo>
                  <a:pt x="281110" y="79941"/>
                  <a:pt x="280408" y="52537"/>
                  <a:pt x="311325" y="23025"/>
                </a:cubicBezTo>
                <a:cubicBezTo>
                  <a:pt x="346458" y="-11406"/>
                  <a:pt x="409698" y="-6487"/>
                  <a:pt x="439913" y="32862"/>
                </a:cubicBezTo>
                <a:cubicBezTo>
                  <a:pt x="460993" y="59563"/>
                  <a:pt x="458884" y="81346"/>
                  <a:pt x="433589" y="104534"/>
                </a:cubicBezTo>
                <a:cubicBezTo>
                  <a:pt x="426562" y="111560"/>
                  <a:pt x="410401" y="114371"/>
                  <a:pt x="416724" y="128424"/>
                </a:cubicBezTo>
                <a:cubicBezTo>
                  <a:pt x="423049" y="141775"/>
                  <a:pt x="434994" y="149504"/>
                  <a:pt x="451858" y="149504"/>
                </a:cubicBezTo>
                <a:cubicBezTo>
                  <a:pt x="491910" y="148802"/>
                  <a:pt x="531962" y="150207"/>
                  <a:pt x="572013" y="148802"/>
                </a:cubicBezTo>
                <a:cubicBezTo>
                  <a:pt x="588175" y="148099"/>
                  <a:pt x="591688" y="153720"/>
                  <a:pt x="590985" y="168476"/>
                </a:cubicBezTo>
                <a:cubicBezTo>
                  <a:pt x="589580" y="207123"/>
                  <a:pt x="590985" y="245067"/>
                  <a:pt x="590283" y="283713"/>
                </a:cubicBezTo>
                <a:cubicBezTo>
                  <a:pt x="590283" y="294253"/>
                  <a:pt x="590985" y="304090"/>
                  <a:pt x="597309" y="312522"/>
                </a:cubicBezTo>
                <a:cubicBezTo>
                  <a:pt x="607849" y="325873"/>
                  <a:pt x="617687" y="333602"/>
                  <a:pt x="633145" y="314630"/>
                </a:cubicBezTo>
                <a:cubicBezTo>
                  <a:pt x="661954" y="278794"/>
                  <a:pt x="687953" y="279497"/>
                  <a:pt x="719573" y="312522"/>
                </a:cubicBezTo>
                <a:cubicBezTo>
                  <a:pt x="756112" y="351872"/>
                  <a:pt x="742761" y="424948"/>
                  <a:pt x="694980" y="448136"/>
                </a:cubicBezTo>
                <a:cubicBezTo>
                  <a:pt x="671089" y="459379"/>
                  <a:pt x="653522" y="450947"/>
                  <a:pt x="636659" y="433380"/>
                </a:cubicBezTo>
                <a:cubicBezTo>
                  <a:pt x="630334" y="426354"/>
                  <a:pt x="627524" y="410895"/>
                  <a:pt x="612768" y="417219"/>
                </a:cubicBezTo>
                <a:cubicBezTo>
                  <a:pt x="598012" y="423543"/>
                  <a:pt x="590283" y="435488"/>
                  <a:pt x="590283" y="451650"/>
                </a:cubicBezTo>
                <a:cubicBezTo>
                  <a:pt x="590283" y="490999"/>
                  <a:pt x="588877" y="530348"/>
                  <a:pt x="590985" y="569697"/>
                </a:cubicBezTo>
                <a:cubicBezTo>
                  <a:pt x="591688" y="587967"/>
                  <a:pt x="587472" y="595696"/>
                  <a:pt x="567797" y="593588"/>
                </a:cubicBezTo>
                <a:cubicBezTo>
                  <a:pt x="548826" y="590777"/>
                  <a:pt x="529151" y="592182"/>
                  <a:pt x="510179" y="592182"/>
                </a:cubicBezTo>
                <a:close/>
              </a:path>
            </a:pathLst>
          </a:custGeom>
          <a:solidFill>
            <a:schemeClr val="accent3"/>
          </a:solidFill>
          <a:ln w="25400" cap="flat">
            <a:solidFill>
              <a:schemeClr val="bg1"/>
            </a:solid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99E07440-AFB1-402B-A374-9476FBA9AC8B}"/>
              </a:ext>
            </a:extLst>
          </p:cNvPr>
          <p:cNvSpPr/>
          <p:nvPr/>
        </p:nvSpPr>
        <p:spPr>
          <a:xfrm rot="10800000" flipV="1">
            <a:off x="6744749" y="3278817"/>
            <a:ext cx="1064923" cy="1419896"/>
          </a:xfrm>
          <a:custGeom>
            <a:avLst/>
            <a:gdLst>
              <a:gd name="connsiteX0" fmla="*/ 1580 w 442678"/>
              <a:gd name="connsiteY0" fmla="*/ 362575 h 590237"/>
              <a:gd name="connsiteX1" fmla="*/ 1580 w 442678"/>
              <a:gd name="connsiteY1" fmla="*/ 299335 h 590237"/>
              <a:gd name="connsiteX2" fmla="*/ 27579 w 442678"/>
              <a:gd name="connsiteY2" fmla="*/ 257175 h 590237"/>
              <a:gd name="connsiteX3" fmla="*/ 56388 w 442678"/>
              <a:gd name="connsiteY3" fmla="*/ 259986 h 590237"/>
              <a:gd name="connsiteX4" fmla="*/ 130871 w 442678"/>
              <a:gd name="connsiteY4" fmla="*/ 274039 h 590237"/>
              <a:gd name="connsiteX5" fmla="*/ 132979 w 442678"/>
              <a:gd name="connsiteY5" fmla="*/ 171450 h 590237"/>
              <a:gd name="connsiteX6" fmla="*/ 64820 w 442678"/>
              <a:gd name="connsiteY6" fmla="*/ 172855 h 590237"/>
              <a:gd name="connsiteX7" fmla="*/ 34606 w 442678"/>
              <a:gd name="connsiteY7" fmla="*/ 189719 h 590237"/>
              <a:gd name="connsiteX8" fmla="*/ 2986 w 442678"/>
              <a:gd name="connsiteY8" fmla="*/ 152478 h 590237"/>
              <a:gd name="connsiteX9" fmla="*/ 2283 w 442678"/>
              <a:gd name="connsiteY9" fmla="*/ 12648 h 590237"/>
              <a:gd name="connsiteX10" fmla="*/ 17742 w 442678"/>
              <a:gd name="connsiteY10" fmla="*/ 0 h 590237"/>
              <a:gd name="connsiteX11" fmla="*/ 146329 w 442678"/>
              <a:gd name="connsiteY11" fmla="*/ 0 h 590237"/>
              <a:gd name="connsiteX12" fmla="*/ 184976 w 442678"/>
              <a:gd name="connsiteY12" fmla="*/ 22485 h 590237"/>
              <a:gd name="connsiteX13" fmla="*/ 180760 w 442678"/>
              <a:gd name="connsiteY13" fmla="*/ 59726 h 590237"/>
              <a:gd name="connsiteX14" fmla="*/ 155464 w 442678"/>
              <a:gd name="connsiteY14" fmla="*/ 105400 h 590237"/>
              <a:gd name="connsiteX15" fmla="*/ 212380 w 442678"/>
              <a:gd name="connsiteY15" fmla="*/ 148262 h 590237"/>
              <a:gd name="connsiteX16" fmla="*/ 281241 w 442678"/>
              <a:gd name="connsiteY16" fmla="*/ 123669 h 590237"/>
              <a:gd name="connsiteX17" fmla="*/ 276322 w 442678"/>
              <a:gd name="connsiteY17" fmla="*/ 67456 h 590237"/>
              <a:gd name="connsiteX18" fmla="*/ 256648 w 442678"/>
              <a:gd name="connsiteY18" fmla="*/ 30917 h 590237"/>
              <a:gd name="connsiteX19" fmla="*/ 300915 w 442678"/>
              <a:gd name="connsiteY19" fmla="*/ 0 h 590237"/>
              <a:gd name="connsiteX20" fmla="*/ 429503 w 442678"/>
              <a:gd name="connsiteY20" fmla="*/ 0 h 590237"/>
              <a:gd name="connsiteX21" fmla="*/ 445664 w 442678"/>
              <a:gd name="connsiteY21" fmla="*/ 15459 h 590237"/>
              <a:gd name="connsiteX22" fmla="*/ 444961 w 442678"/>
              <a:gd name="connsiteY22" fmla="*/ 144046 h 590237"/>
              <a:gd name="connsiteX23" fmla="*/ 425287 w 442678"/>
              <a:gd name="connsiteY23" fmla="*/ 181990 h 590237"/>
              <a:gd name="connsiteX24" fmla="*/ 383830 w 442678"/>
              <a:gd name="connsiteY24" fmla="*/ 177774 h 590237"/>
              <a:gd name="connsiteX25" fmla="*/ 339562 w 442678"/>
              <a:gd name="connsiteY25" fmla="*/ 153884 h 590237"/>
              <a:gd name="connsiteX26" fmla="*/ 296699 w 442678"/>
              <a:gd name="connsiteY26" fmla="*/ 205881 h 590237"/>
              <a:gd name="connsiteX27" fmla="*/ 319887 w 442678"/>
              <a:gd name="connsiteY27" fmla="*/ 279660 h 590237"/>
              <a:gd name="connsiteX28" fmla="*/ 376100 w 442678"/>
              <a:gd name="connsiteY28" fmla="*/ 276147 h 590237"/>
              <a:gd name="connsiteX29" fmla="*/ 409126 w 442678"/>
              <a:gd name="connsiteY29" fmla="*/ 254364 h 590237"/>
              <a:gd name="connsiteX30" fmla="*/ 443556 w 442678"/>
              <a:gd name="connsiteY30" fmla="*/ 298632 h 590237"/>
              <a:gd name="connsiteX31" fmla="*/ 444259 w 442678"/>
              <a:gd name="connsiteY31" fmla="*/ 430030 h 590237"/>
              <a:gd name="connsiteX32" fmla="*/ 425989 w 442678"/>
              <a:gd name="connsiteY32" fmla="*/ 442678 h 590237"/>
              <a:gd name="connsiteX33" fmla="*/ 307942 w 442678"/>
              <a:gd name="connsiteY33" fmla="*/ 442678 h 590237"/>
              <a:gd name="connsiteX34" fmla="*/ 279835 w 442678"/>
              <a:gd name="connsiteY34" fmla="*/ 450408 h 590237"/>
              <a:gd name="connsiteX35" fmla="*/ 278430 w 442678"/>
              <a:gd name="connsiteY35" fmla="*/ 486244 h 590237"/>
              <a:gd name="connsiteX36" fmla="*/ 281241 w 442678"/>
              <a:gd name="connsiteY36" fmla="*/ 571266 h 590237"/>
              <a:gd name="connsiteX37" fmla="*/ 150545 w 442678"/>
              <a:gd name="connsiteY37" fmla="*/ 558618 h 590237"/>
              <a:gd name="connsiteX38" fmla="*/ 157572 w 442678"/>
              <a:gd name="connsiteY38" fmla="*/ 491162 h 590237"/>
              <a:gd name="connsiteX39" fmla="*/ 175139 w 442678"/>
              <a:gd name="connsiteY39" fmla="*/ 464461 h 590237"/>
              <a:gd name="connsiteX40" fmla="*/ 137195 w 442678"/>
              <a:gd name="connsiteY40" fmla="*/ 443381 h 590237"/>
              <a:gd name="connsiteX41" fmla="*/ 21958 w 442678"/>
              <a:gd name="connsiteY41" fmla="*/ 444084 h 590237"/>
              <a:gd name="connsiteX42" fmla="*/ 175 w 442678"/>
              <a:gd name="connsiteY42" fmla="*/ 423706 h 590237"/>
              <a:gd name="connsiteX43" fmla="*/ 1580 w 442678"/>
              <a:gd name="connsiteY43" fmla="*/ 362575 h 59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42678" h="590237">
                <a:moveTo>
                  <a:pt x="1580" y="362575"/>
                </a:moveTo>
                <a:cubicBezTo>
                  <a:pt x="1580" y="341495"/>
                  <a:pt x="2283" y="320415"/>
                  <a:pt x="1580" y="299335"/>
                </a:cubicBezTo>
                <a:cubicBezTo>
                  <a:pt x="878" y="279660"/>
                  <a:pt x="12823" y="267012"/>
                  <a:pt x="27579" y="257175"/>
                </a:cubicBezTo>
                <a:cubicBezTo>
                  <a:pt x="37416" y="250851"/>
                  <a:pt x="46551" y="250851"/>
                  <a:pt x="56388" y="259986"/>
                </a:cubicBezTo>
                <a:cubicBezTo>
                  <a:pt x="94332" y="297227"/>
                  <a:pt x="105575" y="298632"/>
                  <a:pt x="130871" y="274039"/>
                </a:cubicBezTo>
                <a:cubicBezTo>
                  <a:pt x="156869" y="248041"/>
                  <a:pt x="157572" y="198854"/>
                  <a:pt x="132979" y="171450"/>
                </a:cubicBezTo>
                <a:cubicBezTo>
                  <a:pt x="108385" y="144749"/>
                  <a:pt x="88711" y="144749"/>
                  <a:pt x="64820" y="172855"/>
                </a:cubicBezTo>
                <a:cubicBezTo>
                  <a:pt x="57091" y="181990"/>
                  <a:pt x="50767" y="196043"/>
                  <a:pt x="34606" y="189719"/>
                </a:cubicBezTo>
                <a:cubicBezTo>
                  <a:pt x="17742" y="183395"/>
                  <a:pt x="3689" y="170747"/>
                  <a:pt x="2986" y="152478"/>
                </a:cubicBezTo>
                <a:cubicBezTo>
                  <a:pt x="1580" y="106102"/>
                  <a:pt x="2283" y="59726"/>
                  <a:pt x="2283" y="12648"/>
                </a:cubicBezTo>
                <a:cubicBezTo>
                  <a:pt x="2283" y="703"/>
                  <a:pt x="8607" y="0"/>
                  <a:pt x="17742" y="0"/>
                </a:cubicBezTo>
                <a:cubicBezTo>
                  <a:pt x="60604" y="0"/>
                  <a:pt x="103467" y="0"/>
                  <a:pt x="146329" y="0"/>
                </a:cubicBezTo>
                <a:cubicBezTo>
                  <a:pt x="163193" y="0"/>
                  <a:pt x="175139" y="9135"/>
                  <a:pt x="184976" y="22485"/>
                </a:cubicBezTo>
                <a:cubicBezTo>
                  <a:pt x="195516" y="36539"/>
                  <a:pt x="195516" y="47781"/>
                  <a:pt x="180760" y="59726"/>
                </a:cubicBezTo>
                <a:cubicBezTo>
                  <a:pt x="166004" y="70969"/>
                  <a:pt x="147032" y="82212"/>
                  <a:pt x="155464" y="105400"/>
                </a:cubicBezTo>
                <a:cubicBezTo>
                  <a:pt x="165301" y="131398"/>
                  <a:pt x="183570" y="146857"/>
                  <a:pt x="212380" y="148262"/>
                </a:cubicBezTo>
                <a:cubicBezTo>
                  <a:pt x="239081" y="149668"/>
                  <a:pt x="262972" y="146857"/>
                  <a:pt x="281241" y="123669"/>
                </a:cubicBezTo>
                <a:cubicBezTo>
                  <a:pt x="298807" y="100481"/>
                  <a:pt x="298105" y="87131"/>
                  <a:pt x="276322" y="67456"/>
                </a:cubicBezTo>
                <a:cubicBezTo>
                  <a:pt x="265079" y="57619"/>
                  <a:pt x="246810" y="50592"/>
                  <a:pt x="256648" y="30917"/>
                </a:cubicBezTo>
                <a:cubicBezTo>
                  <a:pt x="265079" y="12648"/>
                  <a:pt x="279835" y="0"/>
                  <a:pt x="300915" y="0"/>
                </a:cubicBezTo>
                <a:cubicBezTo>
                  <a:pt x="343778" y="0"/>
                  <a:pt x="386640" y="0"/>
                  <a:pt x="429503" y="0"/>
                </a:cubicBezTo>
                <a:cubicBezTo>
                  <a:pt x="441448" y="0"/>
                  <a:pt x="445664" y="2811"/>
                  <a:pt x="445664" y="15459"/>
                </a:cubicBezTo>
                <a:cubicBezTo>
                  <a:pt x="444961" y="58321"/>
                  <a:pt x="445664" y="101184"/>
                  <a:pt x="444961" y="144046"/>
                </a:cubicBezTo>
                <a:cubicBezTo>
                  <a:pt x="444961" y="159505"/>
                  <a:pt x="437232" y="171450"/>
                  <a:pt x="425287" y="181990"/>
                </a:cubicBezTo>
                <a:cubicBezTo>
                  <a:pt x="409828" y="194638"/>
                  <a:pt x="397180" y="196043"/>
                  <a:pt x="383830" y="177774"/>
                </a:cubicBezTo>
                <a:cubicBezTo>
                  <a:pt x="373290" y="163018"/>
                  <a:pt x="361345" y="145452"/>
                  <a:pt x="339562" y="153884"/>
                </a:cubicBezTo>
                <a:cubicBezTo>
                  <a:pt x="316374" y="162315"/>
                  <a:pt x="299510" y="178477"/>
                  <a:pt x="296699" y="205881"/>
                </a:cubicBezTo>
                <a:cubicBezTo>
                  <a:pt x="293186" y="233987"/>
                  <a:pt x="295294" y="260688"/>
                  <a:pt x="319887" y="279660"/>
                </a:cubicBezTo>
                <a:cubicBezTo>
                  <a:pt x="343075" y="297930"/>
                  <a:pt x="355723" y="296524"/>
                  <a:pt x="376100" y="276147"/>
                </a:cubicBezTo>
                <a:cubicBezTo>
                  <a:pt x="385235" y="267012"/>
                  <a:pt x="390154" y="248041"/>
                  <a:pt x="409126" y="254364"/>
                </a:cubicBezTo>
                <a:cubicBezTo>
                  <a:pt x="429503" y="261391"/>
                  <a:pt x="442854" y="276850"/>
                  <a:pt x="443556" y="298632"/>
                </a:cubicBezTo>
                <a:cubicBezTo>
                  <a:pt x="444961" y="342197"/>
                  <a:pt x="443556" y="386465"/>
                  <a:pt x="444259" y="430030"/>
                </a:cubicBezTo>
                <a:cubicBezTo>
                  <a:pt x="444259" y="444786"/>
                  <a:pt x="435124" y="442678"/>
                  <a:pt x="425989" y="442678"/>
                </a:cubicBezTo>
                <a:cubicBezTo>
                  <a:pt x="386640" y="442678"/>
                  <a:pt x="347291" y="442678"/>
                  <a:pt x="307942" y="442678"/>
                </a:cubicBezTo>
                <a:cubicBezTo>
                  <a:pt x="297402" y="442678"/>
                  <a:pt x="288268" y="443381"/>
                  <a:pt x="279835" y="450408"/>
                </a:cubicBezTo>
                <a:cubicBezTo>
                  <a:pt x="265782" y="461650"/>
                  <a:pt x="259458" y="470785"/>
                  <a:pt x="278430" y="486244"/>
                </a:cubicBezTo>
                <a:cubicBezTo>
                  <a:pt x="312158" y="512945"/>
                  <a:pt x="312158" y="541051"/>
                  <a:pt x="281241" y="571266"/>
                </a:cubicBezTo>
                <a:cubicBezTo>
                  <a:pt x="245405" y="606399"/>
                  <a:pt x="180057" y="600075"/>
                  <a:pt x="150545" y="558618"/>
                </a:cubicBezTo>
                <a:cubicBezTo>
                  <a:pt x="132276" y="532619"/>
                  <a:pt x="134384" y="513647"/>
                  <a:pt x="157572" y="491162"/>
                </a:cubicBezTo>
                <a:cubicBezTo>
                  <a:pt x="165301" y="483433"/>
                  <a:pt x="182868" y="479920"/>
                  <a:pt x="175139" y="464461"/>
                </a:cubicBezTo>
                <a:cubicBezTo>
                  <a:pt x="168112" y="449705"/>
                  <a:pt x="154761" y="442678"/>
                  <a:pt x="137195" y="443381"/>
                </a:cubicBezTo>
                <a:cubicBezTo>
                  <a:pt x="98548" y="444084"/>
                  <a:pt x="60604" y="442678"/>
                  <a:pt x="21958" y="444084"/>
                </a:cubicBezTo>
                <a:cubicBezTo>
                  <a:pt x="5797" y="444786"/>
                  <a:pt x="-1230" y="441976"/>
                  <a:pt x="175" y="423706"/>
                </a:cubicBezTo>
                <a:cubicBezTo>
                  <a:pt x="2986" y="402627"/>
                  <a:pt x="1580" y="382249"/>
                  <a:pt x="1580" y="362575"/>
                </a:cubicBezTo>
                <a:close/>
              </a:path>
            </a:pathLst>
          </a:custGeom>
          <a:solidFill>
            <a:schemeClr val="accent4"/>
          </a:solidFill>
          <a:ln w="25400" cap="flat">
            <a:solidFill>
              <a:schemeClr val="bg1"/>
            </a:solid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A5FB48C7-9C68-47C0-8DB6-68A116A59A79}"/>
              </a:ext>
            </a:extLst>
          </p:cNvPr>
          <p:cNvSpPr/>
          <p:nvPr/>
        </p:nvSpPr>
        <p:spPr>
          <a:xfrm>
            <a:off x="7449187" y="2901245"/>
            <a:ext cx="1774869" cy="1419896"/>
          </a:xfrm>
          <a:custGeom>
            <a:avLst/>
            <a:gdLst>
              <a:gd name="connsiteX0" fmla="*/ 510179 w 737797"/>
              <a:gd name="connsiteY0" fmla="*/ 592182 h 590237"/>
              <a:gd name="connsiteX1" fmla="*/ 449750 w 737797"/>
              <a:gd name="connsiteY1" fmla="*/ 592182 h 590237"/>
              <a:gd name="connsiteX2" fmla="*/ 408293 w 737797"/>
              <a:gd name="connsiteY2" fmla="*/ 569697 h 590237"/>
              <a:gd name="connsiteX3" fmla="*/ 412509 w 737797"/>
              <a:gd name="connsiteY3" fmla="*/ 532456 h 590237"/>
              <a:gd name="connsiteX4" fmla="*/ 438507 w 737797"/>
              <a:gd name="connsiteY4" fmla="*/ 486783 h 590237"/>
              <a:gd name="connsiteX5" fmla="*/ 378781 w 737797"/>
              <a:gd name="connsiteY5" fmla="*/ 443218 h 590237"/>
              <a:gd name="connsiteX6" fmla="*/ 314838 w 737797"/>
              <a:gd name="connsiteY6" fmla="*/ 465703 h 590237"/>
              <a:gd name="connsiteX7" fmla="*/ 319757 w 737797"/>
              <a:gd name="connsiteY7" fmla="*/ 526132 h 590237"/>
              <a:gd name="connsiteX8" fmla="*/ 338729 w 737797"/>
              <a:gd name="connsiteY8" fmla="*/ 558455 h 590237"/>
              <a:gd name="connsiteX9" fmla="*/ 298677 w 737797"/>
              <a:gd name="connsiteY9" fmla="*/ 591480 h 590237"/>
              <a:gd name="connsiteX10" fmla="*/ 161658 w 737797"/>
              <a:gd name="connsiteY10" fmla="*/ 592182 h 590237"/>
              <a:gd name="connsiteX11" fmla="*/ 149712 w 737797"/>
              <a:gd name="connsiteY11" fmla="*/ 573913 h 590237"/>
              <a:gd name="connsiteX12" fmla="*/ 149712 w 737797"/>
              <a:gd name="connsiteY12" fmla="*/ 458676 h 590237"/>
              <a:gd name="connsiteX13" fmla="*/ 141983 w 737797"/>
              <a:gd name="connsiteY13" fmla="*/ 427759 h 590237"/>
              <a:gd name="connsiteX14" fmla="*/ 108255 w 737797"/>
              <a:gd name="connsiteY14" fmla="*/ 426354 h 590237"/>
              <a:gd name="connsiteX15" fmla="*/ 55555 w 737797"/>
              <a:gd name="connsiteY15" fmla="*/ 450947 h 590237"/>
              <a:gd name="connsiteX16" fmla="*/ 4261 w 737797"/>
              <a:gd name="connsiteY16" fmla="*/ 398950 h 590237"/>
              <a:gd name="connsiteX17" fmla="*/ 35178 w 737797"/>
              <a:gd name="connsiteY17" fmla="*/ 299172 h 590237"/>
              <a:gd name="connsiteX18" fmla="*/ 102634 w 737797"/>
              <a:gd name="connsiteY18" fmla="*/ 306901 h 590237"/>
              <a:gd name="connsiteX19" fmla="*/ 128632 w 737797"/>
              <a:gd name="connsiteY19" fmla="*/ 324468 h 590237"/>
              <a:gd name="connsiteX20" fmla="*/ 149712 w 737797"/>
              <a:gd name="connsiteY20" fmla="*/ 289334 h 590237"/>
              <a:gd name="connsiteX21" fmla="*/ 149010 w 737797"/>
              <a:gd name="connsiteY21" fmla="*/ 174097 h 590237"/>
              <a:gd name="connsiteX22" fmla="*/ 174305 w 737797"/>
              <a:gd name="connsiteY22" fmla="*/ 148802 h 590237"/>
              <a:gd name="connsiteX23" fmla="*/ 286732 w 737797"/>
              <a:gd name="connsiteY23" fmla="*/ 149504 h 590237"/>
              <a:gd name="connsiteX24" fmla="*/ 310622 w 737797"/>
              <a:gd name="connsiteY24" fmla="*/ 144586 h 590237"/>
              <a:gd name="connsiteX25" fmla="*/ 314136 w 737797"/>
              <a:gd name="connsiteY25" fmla="*/ 108047 h 590237"/>
              <a:gd name="connsiteX26" fmla="*/ 311325 w 737797"/>
              <a:gd name="connsiteY26" fmla="*/ 23025 h 590237"/>
              <a:gd name="connsiteX27" fmla="*/ 439913 w 737797"/>
              <a:gd name="connsiteY27" fmla="*/ 32862 h 590237"/>
              <a:gd name="connsiteX28" fmla="*/ 433589 w 737797"/>
              <a:gd name="connsiteY28" fmla="*/ 104534 h 590237"/>
              <a:gd name="connsiteX29" fmla="*/ 416724 w 737797"/>
              <a:gd name="connsiteY29" fmla="*/ 128424 h 590237"/>
              <a:gd name="connsiteX30" fmla="*/ 451858 w 737797"/>
              <a:gd name="connsiteY30" fmla="*/ 149504 h 590237"/>
              <a:gd name="connsiteX31" fmla="*/ 572013 w 737797"/>
              <a:gd name="connsiteY31" fmla="*/ 148802 h 590237"/>
              <a:gd name="connsiteX32" fmla="*/ 590985 w 737797"/>
              <a:gd name="connsiteY32" fmla="*/ 168476 h 590237"/>
              <a:gd name="connsiteX33" fmla="*/ 590283 w 737797"/>
              <a:gd name="connsiteY33" fmla="*/ 283713 h 590237"/>
              <a:gd name="connsiteX34" fmla="*/ 597309 w 737797"/>
              <a:gd name="connsiteY34" fmla="*/ 312522 h 590237"/>
              <a:gd name="connsiteX35" fmla="*/ 633145 w 737797"/>
              <a:gd name="connsiteY35" fmla="*/ 314630 h 590237"/>
              <a:gd name="connsiteX36" fmla="*/ 719573 w 737797"/>
              <a:gd name="connsiteY36" fmla="*/ 312522 h 590237"/>
              <a:gd name="connsiteX37" fmla="*/ 694980 w 737797"/>
              <a:gd name="connsiteY37" fmla="*/ 448136 h 590237"/>
              <a:gd name="connsiteX38" fmla="*/ 636659 w 737797"/>
              <a:gd name="connsiteY38" fmla="*/ 433380 h 590237"/>
              <a:gd name="connsiteX39" fmla="*/ 612768 w 737797"/>
              <a:gd name="connsiteY39" fmla="*/ 417219 h 590237"/>
              <a:gd name="connsiteX40" fmla="*/ 590283 w 737797"/>
              <a:gd name="connsiteY40" fmla="*/ 451650 h 590237"/>
              <a:gd name="connsiteX41" fmla="*/ 590985 w 737797"/>
              <a:gd name="connsiteY41" fmla="*/ 569697 h 590237"/>
              <a:gd name="connsiteX42" fmla="*/ 567797 w 737797"/>
              <a:gd name="connsiteY42" fmla="*/ 593588 h 590237"/>
              <a:gd name="connsiteX43" fmla="*/ 510179 w 737797"/>
              <a:gd name="connsiteY43" fmla="*/ 592182 h 59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37797" h="590237">
                <a:moveTo>
                  <a:pt x="510179" y="592182"/>
                </a:moveTo>
                <a:cubicBezTo>
                  <a:pt x="489802" y="592182"/>
                  <a:pt x="470127" y="592182"/>
                  <a:pt x="449750" y="592182"/>
                </a:cubicBezTo>
                <a:cubicBezTo>
                  <a:pt x="431481" y="592182"/>
                  <a:pt x="418833" y="583751"/>
                  <a:pt x="408293" y="569697"/>
                </a:cubicBezTo>
                <a:cubicBezTo>
                  <a:pt x="397753" y="555644"/>
                  <a:pt x="397753" y="543699"/>
                  <a:pt x="412509" y="532456"/>
                </a:cubicBezTo>
                <a:cubicBezTo>
                  <a:pt x="427264" y="521213"/>
                  <a:pt x="445534" y="509971"/>
                  <a:pt x="438507" y="486783"/>
                </a:cubicBezTo>
                <a:cubicBezTo>
                  <a:pt x="430778" y="460785"/>
                  <a:pt x="407590" y="445326"/>
                  <a:pt x="378781" y="443218"/>
                </a:cubicBezTo>
                <a:cubicBezTo>
                  <a:pt x="354188" y="441813"/>
                  <a:pt x="331702" y="444623"/>
                  <a:pt x="314838" y="465703"/>
                </a:cubicBezTo>
                <a:cubicBezTo>
                  <a:pt x="294461" y="490296"/>
                  <a:pt x="295164" y="504349"/>
                  <a:pt x="319757" y="526132"/>
                </a:cubicBezTo>
                <a:cubicBezTo>
                  <a:pt x="329594" y="534564"/>
                  <a:pt x="345053" y="540186"/>
                  <a:pt x="338729" y="558455"/>
                </a:cubicBezTo>
                <a:cubicBezTo>
                  <a:pt x="331702" y="576724"/>
                  <a:pt x="317649" y="590777"/>
                  <a:pt x="298677" y="591480"/>
                </a:cubicBezTo>
                <a:cubicBezTo>
                  <a:pt x="253004" y="593588"/>
                  <a:pt x="207331" y="591480"/>
                  <a:pt x="161658" y="592182"/>
                </a:cubicBezTo>
                <a:cubicBezTo>
                  <a:pt x="146199" y="592182"/>
                  <a:pt x="149712" y="581642"/>
                  <a:pt x="149712" y="573913"/>
                </a:cubicBezTo>
                <a:cubicBezTo>
                  <a:pt x="149712" y="535267"/>
                  <a:pt x="149712" y="497323"/>
                  <a:pt x="149712" y="458676"/>
                </a:cubicBezTo>
                <a:cubicBezTo>
                  <a:pt x="149712" y="447434"/>
                  <a:pt x="149712" y="436894"/>
                  <a:pt x="141983" y="427759"/>
                </a:cubicBezTo>
                <a:cubicBezTo>
                  <a:pt x="131443" y="415111"/>
                  <a:pt x="121606" y="407382"/>
                  <a:pt x="108255" y="426354"/>
                </a:cubicBezTo>
                <a:cubicBezTo>
                  <a:pt x="95607" y="443920"/>
                  <a:pt x="80149" y="459379"/>
                  <a:pt x="55555" y="450947"/>
                </a:cubicBezTo>
                <a:cubicBezTo>
                  <a:pt x="30259" y="442515"/>
                  <a:pt x="11288" y="426354"/>
                  <a:pt x="4261" y="398950"/>
                </a:cubicBezTo>
                <a:cubicBezTo>
                  <a:pt x="-6982" y="356087"/>
                  <a:pt x="4261" y="320954"/>
                  <a:pt x="35178" y="299172"/>
                </a:cubicBezTo>
                <a:cubicBezTo>
                  <a:pt x="61177" y="280902"/>
                  <a:pt x="80149" y="283713"/>
                  <a:pt x="102634" y="306901"/>
                </a:cubicBezTo>
                <a:cubicBezTo>
                  <a:pt x="109661" y="313928"/>
                  <a:pt x="111769" y="331494"/>
                  <a:pt x="128632" y="324468"/>
                </a:cubicBezTo>
                <a:cubicBezTo>
                  <a:pt x="143388" y="317441"/>
                  <a:pt x="149712" y="304793"/>
                  <a:pt x="149712" y="289334"/>
                </a:cubicBezTo>
                <a:cubicBezTo>
                  <a:pt x="149712" y="250688"/>
                  <a:pt x="151118" y="212744"/>
                  <a:pt x="149010" y="174097"/>
                </a:cubicBezTo>
                <a:cubicBezTo>
                  <a:pt x="148307" y="153720"/>
                  <a:pt x="153225" y="147396"/>
                  <a:pt x="174305" y="148802"/>
                </a:cubicBezTo>
                <a:cubicBezTo>
                  <a:pt x="211547" y="150910"/>
                  <a:pt x="249491" y="149504"/>
                  <a:pt x="286732" y="149504"/>
                </a:cubicBezTo>
                <a:cubicBezTo>
                  <a:pt x="295164" y="149504"/>
                  <a:pt x="302893" y="149504"/>
                  <a:pt x="310622" y="144586"/>
                </a:cubicBezTo>
                <a:cubicBezTo>
                  <a:pt x="330297" y="132640"/>
                  <a:pt x="331000" y="122803"/>
                  <a:pt x="314136" y="108047"/>
                </a:cubicBezTo>
                <a:cubicBezTo>
                  <a:pt x="281110" y="79941"/>
                  <a:pt x="280408" y="52537"/>
                  <a:pt x="311325" y="23025"/>
                </a:cubicBezTo>
                <a:cubicBezTo>
                  <a:pt x="346458" y="-11406"/>
                  <a:pt x="409698" y="-6487"/>
                  <a:pt x="439913" y="32862"/>
                </a:cubicBezTo>
                <a:cubicBezTo>
                  <a:pt x="460993" y="59563"/>
                  <a:pt x="458884" y="81346"/>
                  <a:pt x="433589" y="104534"/>
                </a:cubicBezTo>
                <a:cubicBezTo>
                  <a:pt x="426562" y="111560"/>
                  <a:pt x="410401" y="114371"/>
                  <a:pt x="416724" y="128424"/>
                </a:cubicBezTo>
                <a:cubicBezTo>
                  <a:pt x="423049" y="141775"/>
                  <a:pt x="434994" y="149504"/>
                  <a:pt x="451858" y="149504"/>
                </a:cubicBezTo>
                <a:cubicBezTo>
                  <a:pt x="491910" y="148802"/>
                  <a:pt x="531962" y="150207"/>
                  <a:pt x="572013" y="148802"/>
                </a:cubicBezTo>
                <a:cubicBezTo>
                  <a:pt x="588175" y="148099"/>
                  <a:pt x="591688" y="153720"/>
                  <a:pt x="590985" y="168476"/>
                </a:cubicBezTo>
                <a:cubicBezTo>
                  <a:pt x="589580" y="207123"/>
                  <a:pt x="590985" y="245067"/>
                  <a:pt x="590283" y="283713"/>
                </a:cubicBezTo>
                <a:cubicBezTo>
                  <a:pt x="590283" y="294253"/>
                  <a:pt x="590985" y="304090"/>
                  <a:pt x="597309" y="312522"/>
                </a:cubicBezTo>
                <a:cubicBezTo>
                  <a:pt x="607849" y="325873"/>
                  <a:pt x="617687" y="333602"/>
                  <a:pt x="633145" y="314630"/>
                </a:cubicBezTo>
                <a:cubicBezTo>
                  <a:pt x="661954" y="278794"/>
                  <a:pt x="687953" y="279497"/>
                  <a:pt x="719573" y="312522"/>
                </a:cubicBezTo>
                <a:cubicBezTo>
                  <a:pt x="756112" y="351872"/>
                  <a:pt x="742761" y="424948"/>
                  <a:pt x="694980" y="448136"/>
                </a:cubicBezTo>
                <a:cubicBezTo>
                  <a:pt x="671089" y="459379"/>
                  <a:pt x="653522" y="450947"/>
                  <a:pt x="636659" y="433380"/>
                </a:cubicBezTo>
                <a:cubicBezTo>
                  <a:pt x="630334" y="426354"/>
                  <a:pt x="627524" y="410895"/>
                  <a:pt x="612768" y="417219"/>
                </a:cubicBezTo>
                <a:cubicBezTo>
                  <a:pt x="598012" y="423543"/>
                  <a:pt x="590283" y="435488"/>
                  <a:pt x="590283" y="451650"/>
                </a:cubicBezTo>
                <a:cubicBezTo>
                  <a:pt x="590283" y="490999"/>
                  <a:pt x="588877" y="530348"/>
                  <a:pt x="590985" y="569697"/>
                </a:cubicBezTo>
                <a:cubicBezTo>
                  <a:pt x="591688" y="587967"/>
                  <a:pt x="587472" y="595696"/>
                  <a:pt x="567797" y="593588"/>
                </a:cubicBezTo>
                <a:cubicBezTo>
                  <a:pt x="548826" y="590777"/>
                  <a:pt x="529151" y="592182"/>
                  <a:pt x="510179" y="592182"/>
                </a:cubicBezTo>
                <a:close/>
              </a:path>
            </a:pathLst>
          </a:custGeom>
          <a:solidFill>
            <a:schemeClr val="accent5"/>
          </a:solidFill>
          <a:ln w="25400" cap="flat">
            <a:solidFill>
              <a:schemeClr val="bg1"/>
            </a:solidFill>
            <a:prstDash val="solid"/>
            <a:miter/>
          </a:ln>
        </p:spPr>
        <p:txBody>
          <a:bodyPr rtlCol="0" anchor="ctr"/>
          <a:lstStyle/>
          <a:p>
            <a:endParaRPr lang="en-US" dirty="0"/>
          </a:p>
        </p:txBody>
      </p:sp>
      <p:cxnSp>
        <p:nvCxnSpPr>
          <p:cNvPr id="13" name="Elbow Connector 14">
            <a:extLst>
              <a:ext uri="{FF2B5EF4-FFF2-40B4-BE49-F238E27FC236}">
                <a16:creationId xmlns:a16="http://schemas.microsoft.com/office/drawing/2014/main" id="{1ADF520C-8261-474A-A01A-940817AC88AB}"/>
              </a:ext>
            </a:extLst>
          </p:cNvPr>
          <p:cNvCxnSpPr>
            <a:cxnSpLocks/>
          </p:cNvCxnSpPr>
          <p:nvPr/>
        </p:nvCxnSpPr>
        <p:spPr>
          <a:xfrm flipV="1">
            <a:off x="2060006" y="4128118"/>
            <a:ext cx="1374944" cy="1294023"/>
          </a:xfrm>
          <a:prstGeom prst="bentConnector3">
            <a:avLst>
              <a:gd name="adj1" fmla="val 50000"/>
            </a:avLst>
          </a:prstGeom>
          <a:ln w="25400">
            <a:solidFill>
              <a:schemeClr val="accent1">
                <a:alpha val="7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4C6F4E4-6D0D-4B70-A06B-9B42EF9D5B5A}"/>
              </a:ext>
            </a:extLst>
          </p:cNvPr>
          <p:cNvSpPr txBox="1"/>
          <p:nvPr/>
        </p:nvSpPr>
        <p:spPr>
          <a:xfrm>
            <a:off x="635280" y="4134711"/>
            <a:ext cx="2044715" cy="1169551"/>
          </a:xfrm>
          <a:prstGeom prst="rect">
            <a:avLst/>
          </a:prstGeom>
          <a:noFill/>
        </p:spPr>
        <p:txBody>
          <a:bodyPr wrap="square" lIns="0" rIns="0" rtlCol="0">
            <a:spAutoFit/>
          </a:bodyPr>
          <a:lstStyle/>
          <a:p>
            <a:pPr algn="ctr"/>
            <a:r>
              <a:rPr lang="en-US" sz="1400" dirty="0">
                <a:cs typeface="Aharoni" panose="02010803020104030203" pitchFamily="2" charset="-79"/>
              </a:rPr>
              <a:t>This project will be an opportunity for our group to demonstrate the value and relevance of technologies innovation.</a:t>
            </a:r>
            <a:endParaRPr lang="LID4096" sz="1400" dirty="0"/>
          </a:p>
        </p:txBody>
      </p:sp>
      <p:sp>
        <p:nvSpPr>
          <p:cNvPr id="19" name="TextBox 18">
            <a:extLst>
              <a:ext uri="{FF2B5EF4-FFF2-40B4-BE49-F238E27FC236}">
                <a16:creationId xmlns:a16="http://schemas.microsoft.com/office/drawing/2014/main" id="{D2658D43-7D26-42F2-868D-345B3544743B}"/>
              </a:ext>
            </a:extLst>
          </p:cNvPr>
          <p:cNvSpPr txBox="1"/>
          <p:nvPr/>
        </p:nvSpPr>
        <p:spPr>
          <a:xfrm>
            <a:off x="4815954" y="4976258"/>
            <a:ext cx="2519924" cy="1169551"/>
          </a:xfrm>
          <a:prstGeom prst="rect">
            <a:avLst/>
          </a:prstGeom>
          <a:noFill/>
        </p:spPr>
        <p:txBody>
          <a:bodyPr wrap="square" lIns="0" rIns="0" rtlCol="0">
            <a:spAutoFit/>
          </a:bodyPr>
          <a:lstStyle/>
          <a:p>
            <a:pPr algn="ctr"/>
            <a:r>
              <a:rPr lang="en-US" sz="1400" dirty="0">
                <a:cs typeface="Aharoni" panose="02010803020104030203" pitchFamily="2" charset="-79"/>
              </a:rPr>
              <a:t> On this occasion, we will be able to rely on the data provided by analyzing the  history of the portfolio, heritage customer, performance data …</a:t>
            </a:r>
            <a:endParaRPr lang="LID4096" sz="1400" dirty="0">
              <a:cs typeface="Aharoni" panose="02010803020104030203" pitchFamily="2" charset="-79"/>
            </a:endParaRPr>
          </a:p>
        </p:txBody>
      </p:sp>
      <p:cxnSp>
        <p:nvCxnSpPr>
          <p:cNvPr id="23" name="Elbow Connector 30">
            <a:extLst>
              <a:ext uri="{FF2B5EF4-FFF2-40B4-BE49-F238E27FC236}">
                <a16:creationId xmlns:a16="http://schemas.microsoft.com/office/drawing/2014/main" id="{2379F85C-BBD7-4D76-9E5B-2FB8FD6296BD}"/>
              </a:ext>
            </a:extLst>
          </p:cNvPr>
          <p:cNvCxnSpPr>
            <a:cxnSpLocks/>
          </p:cNvCxnSpPr>
          <p:nvPr/>
        </p:nvCxnSpPr>
        <p:spPr>
          <a:xfrm flipV="1">
            <a:off x="4815954" y="4908980"/>
            <a:ext cx="1431262" cy="558446"/>
          </a:xfrm>
          <a:prstGeom prst="bentConnector3">
            <a:avLst>
              <a:gd name="adj1" fmla="val -15731"/>
            </a:avLst>
          </a:prstGeom>
          <a:ln w="25400">
            <a:solidFill>
              <a:schemeClr val="accent3">
                <a:alpha val="7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4" name="Elbow Connector 33">
            <a:extLst>
              <a:ext uri="{FF2B5EF4-FFF2-40B4-BE49-F238E27FC236}">
                <a16:creationId xmlns:a16="http://schemas.microsoft.com/office/drawing/2014/main" id="{B758394B-CB2A-47B2-B99E-7D11B7D9A8A7}"/>
              </a:ext>
            </a:extLst>
          </p:cNvPr>
          <p:cNvCxnSpPr>
            <a:cxnSpLocks/>
          </p:cNvCxnSpPr>
          <p:nvPr/>
        </p:nvCxnSpPr>
        <p:spPr>
          <a:xfrm rot="10800000">
            <a:off x="8782795" y="4946526"/>
            <a:ext cx="2038788" cy="520900"/>
          </a:xfrm>
          <a:prstGeom prst="bentConnector3">
            <a:avLst>
              <a:gd name="adj1" fmla="val -19611"/>
            </a:avLst>
          </a:prstGeom>
          <a:ln w="25400">
            <a:solidFill>
              <a:schemeClr val="accent5">
                <a:alpha val="7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DC5DDF2-DF42-4FC4-9B7E-D391F716EDE8}"/>
              </a:ext>
            </a:extLst>
          </p:cNvPr>
          <p:cNvSpPr txBox="1"/>
          <p:nvPr/>
        </p:nvSpPr>
        <p:spPr>
          <a:xfrm>
            <a:off x="2281497" y="1435859"/>
            <a:ext cx="2755744" cy="1169551"/>
          </a:xfrm>
          <a:prstGeom prst="rect">
            <a:avLst/>
          </a:prstGeom>
          <a:noFill/>
        </p:spPr>
        <p:txBody>
          <a:bodyPr wrap="square" lIns="0" rIns="0" rtlCol="0">
            <a:spAutoFit/>
          </a:bodyPr>
          <a:lstStyle/>
          <a:p>
            <a:pPr algn="ctr"/>
            <a:r>
              <a:rPr lang="en-US" sz="1400" dirty="0">
                <a:cs typeface="Aharoni" panose="02010803020104030203" pitchFamily="2" charset="-79"/>
              </a:rPr>
              <a:t>This solution will enable </a:t>
            </a:r>
            <a:r>
              <a:rPr lang="en-US" sz="1400" dirty="0" err="1">
                <a:cs typeface="Aharoni" panose="02010803020104030203" pitchFamily="2" charset="-79"/>
              </a:rPr>
              <a:t>Oddo</a:t>
            </a:r>
            <a:r>
              <a:rPr lang="en-US" sz="1400" dirty="0">
                <a:cs typeface="Aharoni" panose="02010803020104030203" pitchFamily="2" charset="-79"/>
              </a:rPr>
              <a:t>-BHF Securities management to better understand the client and his behaviors and optimize customer service and satisfaction.</a:t>
            </a:r>
            <a:endParaRPr lang="LID4096" sz="1400" dirty="0">
              <a:cs typeface="Aharoni" panose="02010803020104030203" pitchFamily="2" charset="-79"/>
            </a:endParaRPr>
          </a:p>
        </p:txBody>
      </p:sp>
      <p:cxnSp>
        <p:nvCxnSpPr>
          <p:cNvPr id="28" name="Elbow Connector 43">
            <a:extLst>
              <a:ext uri="{FF2B5EF4-FFF2-40B4-BE49-F238E27FC236}">
                <a16:creationId xmlns:a16="http://schemas.microsoft.com/office/drawing/2014/main" id="{2085084D-9491-4B46-871F-18ECA41711FA}"/>
              </a:ext>
            </a:extLst>
          </p:cNvPr>
          <p:cNvCxnSpPr>
            <a:cxnSpLocks/>
          </p:cNvCxnSpPr>
          <p:nvPr/>
        </p:nvCxnSpPr>
        <p:spPr>
          <a:xfrm>
            <a:off x="2228690" y="1798518"/>
            <a:ext cx="2542346" cy="854225"/>
          </a:xfrm>
          <a:prstGeom prst="bentConnector3">
            <a:avLst>
              <a:gd name="adj1" fmla="val -6919"/>
            </a:avLst>
          </a:prstGeom>
          <a:ln w="25400">
            <a:solidFill>
              <a:schemeClr val="accent2">
                <a:alpha val="7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5DDC783D-AC40-4A04-AC28-1A021DD8D256}"/>
              </a:ext>
            </a:extLst>
          </p:cNvPr>
          <p:cNvSpPr txBox="1"/>
          <p:nvPr/>
        </p:nvSpPr>
        <p:spPr>
          <a:xfrm>
            <a:off x="7449187" y="1391957"/>
            <a:ext cx="2755744" cy="307777"/>
          </a:xfrm>
          <a:prstGeom prst="rect">
            <a:avLst/>
          </a:prstGeom>
          <a:noFill/>
        </p:spPr>
        <p:txBody>
          <a:bodyPr wrap="square" lIns="0" rIns="0" rtlCol="0">
            <a:spAutoFit/>
          </a:bodyPr>
          <a:lstStyle/>
          <a:p>
            <a:pPr algn="ctr"/>
            <a:r>
              <a:rPr lang="en-US" sz="1400" dirty="0">
                <a:cs typeface="Aharoni" panose="02010803020104030203" pitchFamily="2" charset="-79"/>
              </a:rPr>
              <a:t>…</a:t>
            </a:r>
            <a:endParaRPr lang="LID4096" sz="1400" dirty="0">
              <a:cs typeface="Aharoni" panose="02010803020104030203" pitchFamily="2" charset="-79"/>
            </a:endParaRPr>
          </a:p>
        </p:txBody>
      </p:sp>
      <p:cxnSp>
        <p:nvCxnSpPr>
          <p:cNvPr id="32" name="Elbow Connector 55">
            <a:extLst>
              <a:ext uri="{FF2B5EF4-FFF2-40B4-BE49-F238E27FC236}">
                <a16:creationId xmlns:a16="http://schemas.microsoft.com/office/drawing/2014/main" id="{67A69DF5-F536-4184-9694-E80F89841402}"/>
              </a:ext>
            </a:extLst>
          </p:cNvPr>
          <p:cNvCxnSpPr/>
          <p:nvPr/>
        </p:nvCxnSpPr>
        <p:spPr>
          <a:xfrm flipV="1">
            <a:off x="7509998" y="1726133"/>
            <a:ext cx="2755744" cy="926235"/>
          </a:xfrm>
          <a:prstGeom prst="bentConnector3">
            <a:avLst>
              <a:gd name="adj1" fmla="val 117007"/>
            </a:avLst>
          </a:prstGeom>
          <a:ln w="25400">
            <a:solidFill>
              <a:schemeClr val="accent4">
                <a:alpha val="7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759B31E-10A1-4CA4-81F0-B258A91A0D2F}"/>
              </a:ext>
            </a:extLst>
          </p:cNvPr>
          <p:cNvSpPr txBox="1"/>
          <p:nvPr/>
        </p:nvSpPr>
        <p:spPr>
          <a:xfrm>
            <a:off x="8032687" y="5227506"/>
            <a:ext cx="2755744" cy="307777"/>
          </a:xfrm>
          <a:prstGeom prst="rect">
            <a:avLst/>
          </a:prstGeom>
          <a:noFill/>
        </p:spPr>
        <p:txBody>
          <a:bodyPr wrap="square" lIns="0" rIns="0" rtlCol="0">
            <a:spAutoFit/>
          </a:bodyPr>
          <a:lstStyle/>
          <a:p>
            <a:pPr algn="ctr"/>
            <a:r>
              <a:rPr lang="en-US" sz="1400" dirty="0">
                <a:cs typeface="Aharoni" panose="02010803020104030203" pitchFamily="2" charset="-79"/>
              </a:rPr>
              <a:t>…</a:t>
            </a:r>
            <a:endParaRPr lang="LID4096" sz="1400" dirty="0">
              <a:cs typeface="Aharoni" panose="02010803020104030203" pitchFamily="2" charset="-79"/>
            </a:endParaRPr>
          </a:p>
        </p:txBody>
      </p:sp>
      <p:sp>
        <p:nvSpPr>
          <p:cNvPr id="44" name="Organigramme : Affichage 1">
            <a:extLst>
              <a:ext uri="{FF2B5EF4-FFF2-40B4-BE49-F238E27FC236}">
                <a16:creationId xmlns:a16="http://schemas.microsoft.com/office/drawing/2014/main" id="{06584823-B3D4-4826-8FC0-6F176213A45D}"/>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4</a:t>
            </a:r>
          </a:p>
        </p:txBody>
      </p:sp>
    </p:spTree>
    <p:extLst>
      <p:ext uri="{BB962C8B-B14F-4D97-AF65-F5344CB8AC3E}">
        <p14:creationId xmlns:p14="http://schemas.microsoft.com/office/powerpoint/2010/main" val="2720491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fade">
                                      <p:cBhvr>
                                        <p:cTn id="21" dur="500"/>
                                        <p:tgtEl>
                                          <p:spTgt spid="2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par>
                                <p:cTn id="30" presetID="10" presetClass="entr" presetSubtype="0"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500"/>
                                        <p:tgtEl>
                                          <p:spTgt spid="6"/>
                                        </p:tgtEl>
                                      </p:cBhvr>
                                    </p:animEffect>
                                  </p:childTnLst>
                                </p:cTn>
                              </p:par>
                              <p:par>
                                <p:cTn id="41" presetID="10" presetClass="entr" presetSubtype="0" fill="hold" nodeType="with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fade">
                                      <p:cBhvr>
                                        <p:cTn id="43" dur="500"/>
                                        <p:tgtEl>
                                          <p:spTgt spid="3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500"/>
                                        <p:tgtEl>
                                          <p:spTgt spid="31"/>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43"/>
                                        </p:tgtEl>
                                        <p:attrNameLst>
                                          <p:attrName>style.visibility</p:attrName>
                                        </p:attrNameLst>
                                      </p:cBhvr>
                                      <p:to>
                                        <p:strVal val="visible"/>
                                      </p:to>
                                    </p:set>
                                    <p:animEffect transition="in" filter="fade">
                                      <p:cBhvr>
                                        <p:cTn id="51" dur="500"/>
                                        <p:tgtEl>
                                          <p:spTgt spid="43"/>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0"/>
                                        </p:tgtEl>
                                        <p:attrNameLst>
                                          <p:attrName>style.visibility</p:attrName>
                                        </p:attrNameLst>
                                      </p:cBhvr>
                                      <p:to>
                                        <p:strVal val="visible"/>
                                      </p:to>
                                    </p:set>
                                    <p:animEffect transition="in" filter="fade">
                                      <p:cBhvr>
                                        <p:cTn id="54" dur="500"/>
                                        <p:tgtEl>
                                          <p:spTgt spid="10"/>
                                        </p:tgtEl>
                                      </p:cBhvr>
                                    </p:animEffect>
                                  </p:childTnLst>
                                </p:cTn>
                              </p:par>
                              <p:par>
                                <p:cTn id="55" presetID="10" presetClass="entr" presetSubtype="0" fill="hold"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10" grpId="0" animBg="1"/>
      <p:bldP spid="16" grpId="0"/>
      <p:bldP spid="19" grpId="0"/>
      <p:bldP spid="27" grpId="0"/>
      <p:bldP spid="31" grpId="0"/>
      <p:bldP spid="4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308725" y="1639453"/>
            <a:ext cx="4350824" cy="2015936"/>
          </a:xfrm>
          <a:prstGeom prst="rect">
            <a:avLst/>
          </a:prstGeom>
          <a:noFill/>
        </p:spPr>
        <p:txBody>
          <a:bodyPr wrap="square" rtlCol="0">
            <a:spAutoFit/>
          </a:bodyPr>
          <a:lstStyle/>
          <a:p>
            <a:pPr>
              <a:lnSpc>
                <a:spcPts val="5000"/>
              </a:lnSpc>
            </a:pPr>
            <a:r>
              <a:rPr lang="en-US" altLang="ko-KR" sz="4800" b="1" dirty="0">
                <a:solidFill>
                  <a:schemeClr val="accent2">
                    <a:lumMod val="75000"/>
                  </a:schemeClr>
                </a:solidFill>
                <a:cs typeface="Arial" pitchFamily="34" charset="0"/>
              </a:rPr>
              <a:t>Business Objectives</a:t>
            </a:r>
            <a:endParaRPr lang="ko-KR" altLang="en-US" sz="4800" b="1" dirty="0">
              <a:solidFill>
                <a:schemeClr val="accent2">
                  <a:lumMod val="75000"/>
                </a:schemeClr>
              </a:solidFill>
              <a:cs typeface="Arial" pitchFamily="34" charset="0"/>
            </a:endParaRPr>
          </a:p>
          <a:p>
            <a:pPr>
              <a:lnSpc>
                <a:spcPts val="5000"/>
              </a:lnSpc>
            </a:pPr>
            <a:r>
              <a:rPr lang="en-US" sz="4800" b="1" dirty="0">
                <a:solidFill>
                  <a:schemeClr val="accent2">
                    <a:lumMod val="75000"/>
                  </a:schemeClr>
                </a:solidFill>
                <a:latin typeface="Montserrat Bold" charset="0"/>
                <a:ea typeface="Montserrat Bold" charset="0"/>
                <a:cs typeface="Montserrat Bold" charset="0"/>
              </a:rPr>
              <a:t> </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
        <p:nvSpPr>
          <p:cNvPr id="9" name="Organigramme : Affichage 1">
            <a:extLst>
              <a:ext uri="{FF2B5EF4-FFF2-40B4-BE49-F238E27FC236}">
                <a16:creationId xmlns:a16="http://schemas.microsoft.com/office/drawing/2014/main" id="{88B28F32-4BBD-445C-AF0A-A8F5A5FC8E71}"/>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5</a:t>
            </a:r>
          </a:p>
        </p:txBody>
      </p:sp>
    </p:spTree>
    <p:extLst>
      <p:ext uri="{BB962C8B-B14F-4D97-AF65-F5344CB8AC3E}">
        <p14:creationId xmlns:p14="http://schemas.microsoft.com/office/powerpoint/2010/main" val="1646016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2614981" y="658258"/>
            <a:ext cx="11573197" cy="724247"/>
          </a:xfrm>
          <a:prstGeom prst="rect">
            <a:avLst/>
          </a:prstGeom>
        </p:spPr>
        <p:txBody>
          <a:bodyPr/>
          <a:lstStyle/>
          <a:p>
            <a:pPr>
              <a:lnSpc>
                <a:spcPts val="5000"/>
              </a:lnSpc>
            </a:pPr>
            <a:r>
              <a:rPr lang="en-US" altLang="ko-KR" sz="4400" b="1" dirty="0">
                <a:solidFill>
                  <a:schemeClr val="tx1"/>
                </a:solidFill>
              </a:rPr>
              <a:t>Business Objectives</a:t>
            </a:r>
            <a:endParaRPr lang="ko-KR" altLang="en-US" sz="4400" b="1" dirty="0">
              <a:solidFill>
                <a:schemeClr val="tx1"/>
              </a:solidFill>
            </a:endParaRPr>
          </a:p>
          <a:p>
            <a:pPr>
              <a:lnSpc>
                <a:spcPts val="5000"/>
              </a:lnSpc>
            </a:pPr>
            <a:r>
              <a:rPr lang="en-US" sz="4400" b="1" dirty="0">
                <a:solidFill>
                  <a:schemeClr val="tx1"/>
                </a:solidFill>
                <a:latin typeface="Montserrat Bold" charset="0"/>
                <a:ea typeface="Montserrat Bold" charset="0"/>
                <a:cs typeface="Montserrat Bold" charset="0"/>
              </a:rPr>
              <a:t> </a:t>
            </a:r>
          </a:p>
        </p:txBody>
      </p:sp>
      <p:sp>
        <p:nvSpPr>
          <p:cNvPr id="3" name="Rectangle 2">
            <a:extLst>
              <a:ext uri="{FF2B5EF4-FFF2-40B4-BE49-F238E27FC236}">
                <a16:creationId xmlns:a16="http://schemas.microsoft.com/office/drawing/2014/main" id="{8057DF80-CC0B-4FB0-B3FA-04BEEB5BB8AC}"/>
              </a:ext>
            </a:extLst>
          </p:cNvPr>
          <p:cNvSpPr/>
          <p:nvPr/>
        </p:nvSpPr>
        <p:spPr>
          <a:xfrm>
            <a:off x="6107072" y="1691950"/>
            <a:ext cx="5220000" cy="86038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ectangle 3">
            <a:extLst>
              <a:ext uri="{FF2B5EF4-FFF2-40B4-BE49-F238E27FC236}">
                <a16:creationId xmlns:a16="http://schemas.microsoft.com/office/drawing/2014/main" id="{2D6939B2-CD07-473C-A947-63EC27D7496F}"/>
              </a:ext>
            </a:extLst>
          </p:cNvPr>
          <p:cNvSpPr/>
          <p:nvPr/>
        </p:nvSpPr>
        <p:spPr>
          <a:xfrm>
            <a:off x="875489" y="2552330"/>
            <a:ext cx="5220000" cy="8766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ectangle 4">
            <a:extLst>
              <a:ext uri="{FF2B5EF4-FFF2-40B4-BE49-F238E27FC236}">
                <a16:creationId xmlns:a16="http://schemas.microsoft.com/office/drawing/2014/main" id="{DB04C859-E471-47C8-A11B-5D07DC2827EA}"/>
              </a:ext>
            </a:extLst>
          </p:cNvPr>
          <p:cNvSpPr/>
          <p:nvPr/>
        </p:nvSpPr>
        <p:spPr>
          <a:xfrm>
            <a:off x="6107072" y="3236330"/>
            <a:ext cx="5220000" cy="8766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ectangle 5">
            <a:extLst>
              <a:ext uri="{FF2B5EF4-FFF2-40B4-BE49-F238E27FC236}">
                <a16:creationId xmlns:a16="http://schemas.microsoft.com/office/drawing/2014/main" id="{78D9E6AF-1C60-428C-81D6-8374ABF1BAAA}"/>
              </a:ext>
            </a:extLst>
          </p:cNvPr>
          <p:cNvSpPr/>
          <p:nvPr/>
        </p:nvSpPr>
        <p:spPr>
          <a:xfrm>
            <a:off x="875489" y="3920331"/>
            <a:ext cx="5220000" cy="7742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pic>
        <p:nvPicPr>
          <p:cNvPr id="7" name="Picture 3" descr="D:\Fullppt\005-PNG이미지\magnifying-glass-189254.png">
            <a:extLst>
              <a:ext uri="{FF2B5EF4-FFF2-40B4-BE49-F238E27FC236}">
                <a16:creationId xmlns:a16="http://schemas.microsoft.com/office/drawing/2014/main" id="{E8F1937B-D93F-4C69-AF01-4A3D6DFA905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flipH="1">
            <a:off x="4578045" y="1691950"/>
            <a:ext cx="4824536" cy="4741615"/>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93D5ACD9-9994-4EF2-9848-CEA691E96652}"/>
              </a:ext>
            </a:extLst>
          </p:cNvPr>
          <p:cNvGrpSpPr/>
          <p:nvPr/>
        </p:nvGrpSpPr>
        <p:grpSpPr>
          <a:xfrm>
            <a:off x="4778450" y="1892576"/>
            <a:ext cx="2700000" cy="2700000"/>
            <a:chOff x="7794000" y="1096324"/>
            <a:chExt cx="2700000" cy="2700000"/>
          </a:xfrm>
        </p:grpSpPr>
        <p:sp>
          <p:nvSpPr>
            <p:cNvPr id="9" name="Rectangle 12">
              <a:extLst>
                <a:ext uri="{FF2B5EF4-FFF2-40B4-BE49-F238E27FC236}">
                  <a16:creationId xmlns:a16="http://schemas.microsoft.com/office/drawing/2014/main" id="{815AC6A6-69E1-4AD1-874D-580C29653D2A}"/>
                </a:ext>
              </a:extLst>
            </p:cNvPr>
            <p:cNvSpPr/>
            <p:nvPr/>
          </p:nvSpPr>
          <p:spPr>
            <a:xfrm>
              <a:off x="7794281" y="1756756"/>
              <a:ext cx="2699438" cy="684000"/>
            </a:xfrm>
            <a:custGeom>
              <a:avLst/>
              <a:gdLst/>
              <a:ahLst/>
              <a:cxnLst/>
              <a:rect l="l" t="t" r="r" b="b"/>
              <a:pathLst>
                <a:path w="2699438" h="684000">
                  <a:moveTo>
                    <a:pt x="190650" y="0"/>
                  </a:moveTo>
                  <a:lnTo>
                    <a:pt x="2508788" y="0"/>
                  </a:lnTo>
                  <a:cubicBezTo>
                    <a:pt x="2629645" y="199728"/>
                    <a:pt x="2698697" y="433837"/>
                    <a:pt x="2699438" y="684000"/>
                  </a:cubicBezTo>
                  <a:lnTo>
                    <a:pt x="0" y="684000"/>
                  </a:lnTo>
                  <a:cubicBezTo>
                    <a:pt x="741" y="433837"/>
                    <a:pt x="69793" y="199728"/>
                    <a:pt x="19065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Rectangle 13">
              <a:extLst>
                <a:ext uri="{FF2B5EF4-FFF2-40B4-BE49-F238E27FC236}">
                  <a16:creationId xmlns:a16="http://schemas.microsoft.com/office/drawing/2014/main" id="{7251933C-4F6C-4F5C-93D1-71D2FF099B32}"/>
                </a:ext>
              </a:extLst>
            </p:cNvPr>
            <p:cNvSpPr/>
            <p:nvPr/>
          </p:nvSpPr>
          <p:spPr>
            <a:xfrm>
              <a:off x="7794000" y="2440756"/>
              <a:ext cx="2700000" cy="684000"/>
            </a:xfrm>
            <a:custGeom>
              <a:avLst/>
              <a:gdLst/>
              <a:ahLst/>
              <a:cxnLst/>
              <a:rect l="l" t="t" r="r" b="b"/>
              <a:pathLst>
                <a:path w="2700000" h="684000">
                  <a:moveTo>
                    <a:pt x="281" y="0"/>
                  </a:moveTo>
                  <a:lnTo>
                    <a:pt x="2699719" y="0"/>
                  </a:lnTo>
                  <a:cubicBezTo>
                    <a:pt x="2699996" y="1855"/>
                    <a:pt x="2700000" y="3711"/>
                    <a:pt x="2700000" y="5568"/>
                  </a:cubicBezTo>
                  <a:cubicBezTo>
                    <a:pt x="2700000" y="253162"/>
                    <a:pt x="2633347" y="485188"/>
                    <a:pt x="2515834" y="684000"/>
                  </a:cubicBezTo>
                  <a:lnTo>
                    <a:pt x="184166" y="684000"/>
                  </a:lnTo>
                  <a:cubicBezTo>
                    <a:pt x="66654" y="485188"/>
                    <a:pt x="0" y="253162"/>
                    <a:pt x="0" y="5568"/>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1" name="Rectangle 14">
              <a:extLst>
                <a:ext uri="{FF2B5EF4-FFF2-40B4-BE49-F238E27FC236}">
                  <a16:creationId xmlns:a16="http://schemas.microsoft.com/office/drawing/2014/main" id="{2AD467F4-54B2-4E01-B7D3-AB2A6F7C8715}"/>
                </a:ext>
              </a:extLst>
            </p:cNvPr>
            <p:cNvSpPr/>
            <p:nvPr/>
          </p:nvSpPr>
          <p:spPr>
            <a:xfrm>
              <a:off x="7978166" y="3124756"/>
              <a:ext cx="2331668" cy="671568"/>
            </a:xfrm>
            <a:custGeom>
              <a:avLst/>
              <a:gdLst/>
              <a:ahLst/>
              <a:cxnLst/>
              <a:rect l="l" t="t" r="r" b="b"/>
              <a:pathLst>
                <a:path w="2331668" h="671568">
                  <a:moveTo>
                    <a:pt x="0" y="0"/>
                  </a:moveTo>
                  <a:lnTo>
                    <a:pt x="2331668" y="0"/>
                  </a:lnTo>
                  <a:cubicBezTo>
                    <a:pt x="2098837" y="401928"/>
                    <a:pt x="1663824" y="671568"/>
                    <a:pt x="1165834" y="671568"/>
                  </a:cubicBezTo>
                  <a:cubicBezTo>
                    <a:pt x="667844" y="671568"/>
                    <a:pt x="232831" y="401928"/>
                    <a:pt x="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Oval 18">
              <a:extLst>
                <a:ext uri="{FF2B5EF4-FFF2-40B4-BE49-F238E27FC236}">
                  <a16:creationId xmlns:a16="http://schemas.microsoft.com/office/drawing/2014/main" id="{4C1AC449-FD5D-42FB-8992-F0028E81E10E}"/>
                </a:ext>
              </a:extLst>
            </p:cNvPr>
            <p:cNvSpPr/>
            <p:nvPr/>
          </p:nvSpPr>
          <p:spPr>
            <a:xfrm>
              <a:off x="7984931" y="1096324"/>
              <a:ext cx="2318138" cy="660432"/>
            </a:xfrm>
            <a:custGeom>
              <a:avLst/>
              <a:gdLst/>
              <a:ahLst/>
              <a:cxnLst/>
              <a:rect l="l" t="t" r="r" b="b"/>
              <a:pathLst>
                <a:path w="2318138" h="660432">
                  <a:moveTo>
                    <a:pt x="1159069" y="0"/>
                  </a:moveTo>
                  <a:cubicBezTo>
                    <a:pt x="1652397" y="0"/>
                    <a:pt x="2083921" y="264615"/>
                    <a:pt x="2318138" y="660432"/>
                  </a:cubicBezTo>
                  <a:lnTo>
                    <a:pt x="0" y="660432"/>
                  </a:lnTo>
                  <a:cubicBezTo>
                    <a:pt x="234217" y="264615"/>
                    <a:pt x="665741" y="0"/>
                    <a:pt x="115906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14" name="TextBox 13">
            <a:extLst>
              <a:ext uri="{FF2B5EF4-FFF2-40B4-BE49-F238E27FC236}">
                <a16:creationId xmlns:a16="http://schemas.microsoft.com/office/drawing/2014/main" id="{827A4BEC-A3AD-4A46-991E-AE3853C45F07}"/>
              </a:ext>
            </a:extLst>
          </p:cNvPr>
          <p:cNvSpPr txBox="1"/>
          <p:nvPr/>
        </p:nvSpPr>
        <p:spPr>
          <a:xfrm>
            <a:off x="7622220" y="1752808"/>
            <a:ext cx="3534023" cy="738664"/>
          </a:xfrm>
          <a:prstGeom prst="rect">
            <a:avLst/>
          </a:prstGeom>
          <a:noFill/>
        </p:spPr>
        <p:txBody>
          <a:bodyPr wrap="square" rtlCol="0">
            <a:spAutoFit/>
          </a:bodyPr>
          <a:lstStyle/>
          <a:p>
            <a:pPr lvl="0"/>
            <a:r>
              <a:rPr lang="en-US" sz="1400" dirty="0">
                <a:solidFill>
                  <a:schemeClr val="bg1"/>
                </a:solidFill>
              </a:rPr>
              <a:t>Determining commercial customer segments, Determining customer profiles by similarity</a:t>
            </a:r>
          </a:p>
        </p:txBody>
      </p:sp>
      <p:sp>
        <p:nvSpPr>
          <p:cNvPr id="20" name="TextBox 19">
            <a:extLst>
              <a:ext uri="{FF2B5EF4-FFF2-40B4-BE49-F238E27FC236}">
                <a16:creationId xmlns:a16="http://schemas.microsoft.com/office/drawing/2014/main" id="{5F909C35-3746-419A-8BEC-2F6F95C53356}"/>
              </a:ext>
            </a:extLst>
          </p:cNvPr>
          <p:cNvSpPr txBox="1"/>
          <p:nvPr/>
        </p:nvSpPr>
        <p:spPr>
          <a:xfrm>
            <a:off x="1075516" y="3995182"/>
            <a:ext cx="3473288" cy="584775"/>
          </a:xfrm>
          <a:prstGeom prst="rect">
            <a:avLst/>
          </a:prstGeom>
          <a:noFill/>
        </p:spPr>
        <p:txBody>
          <a:bodyPr wrap="square" rtlCol="0">
            <a:spAutoFit/>
          </a:bodyPr>
          <a:lstStyle/>
          <a:p>
            <a:r>
              <a:rPr lang="en-US" sz="1600" dirty="0">
                <a:solidFill>
                  <a:schemeClr val="bg1"/>
                </a:solidFill>
              </a:rPr>
              <a:t>Prediction of business opportunity due + X months</a:t>
            </a:r>
            <a:r>
              <a:rPr lang="fr-FR" sz="1600" dirty="0">
                <a:solidFill>
                  <a:schemeClr val="bg1"/>
                </a:solidFill>
              </a:rPr>
              <a:t> </a:t>
            </a:r>
            <a:endParaRPr lang="ko-KR" altLang="en-US" sz="1600" dirty="0">
              <a:solidFill>
                <a:schemeClr val="bg1"/>
              </a:solidFill>
              <a:cs typeface="Arial" pitchFamily="34" charset="0"/>
            </a:endParaRPr>
          </a:p>
        </p:txBody>
      </p:sp>
      <p:sp>
        <p:nvSpPr>
          <p:cNvPr id="23" name="TextBox 22">
            <a:extLst>
              <a:ext uri="{FF2B5EF4-FFF2-40B4-BE49-F238E27FC236}">
                <a16:creationId xmlns:a16="http://schemas.microsoft.com/office/drawing/2014/main" id="{FE4B151B-5B54-4415-8FCE-78F6E838E3E4}"/>
              </a:ext>
            </a:extLst>
          </p:cNvPr>
          <p:cNvSpPr txBox="1"/>
          <p:nvPr/>
        </p:nvSpPr>
        <p:spPr>
          <a:xfrm>
            <a:off x="1036315" y="2648109"/>
            <a:ext cx="3771523" cy="738664"/>
          </a:xfrm>
          <a:prstGeom prst="rect">
            <a:avLst/>
          </a:prstGeom>
          <a:noFill/>
        </p:spPr>
        <p:txBody>
          <a:bodyPr wrap="square" rtlCol="0">
            <a:spAutoFit/>
          </a:bodyPr>
          <a:lstStyle/>
          <a:p>
            <a:r>
              <a:rPr lang="en-US" sz="1400" dirty="0">
                <a:solidFill>
                  <a:schemeClr val="bg1"/>
                </a:solidFill>
              </a:rPr>
              <a:t>Determination of an individualized risk aversion score</a:t>
            </a:r>
            <a:r>
              <a:rPr lang="fr-FR" sz="1400" dirty="0">
                <a:solidFill>
                  <a:schemeClr val="bg1"/>
                </a:solidFill>
              </a:rPr>
              <a:t>, </a:t>
            </a:r>
            <a:r>
              <a:rPr lang="fr-FR" sz="1400" dirty="0" err="1">
                <a:solidFill>
                  <a:schemeClr val="bg1"/>
                </a:solidFill>
              </a:rPr>
              <a:t>Determination</a:t>
            </a:r>
            <a:r>
              <a:rPr lang="fr-FR" sz="1400" dirty="0">
                <a:solidFill>
                  <a:schemeClr val="bg1"/>
                </a:solidFill>
              </a:rPr>
              <a:t> of client </a:t>
            </a:r>
            <a:r>
              <a:rPr lang="fr-FR" sz="1400" dirty="0" err="1">
                <a:solidFill>
                  <a:schemeClr val="bg1"/>
                </a:solidFill>
              </a:rPr>
              <a:t>selection</a:t>
            </a:r>
            <a:r>
              <a:rPr lang="fr-FR" sz="1400" dirty="0">
                <a:solidFill>
                  <a:schemeClr val="bg1"/>
                </a:solidFill>
              </a:rPr>
              <a:t> </a:t>
            </a:r>
            <a:r>
              <a:rPr lang="fr-FR" sz="1400" dirty="0" err="1">
                <a:solidFill>
                  <a:schemeClr val="bg1"/>
                </a:solidFill>
              </a:rPr>
              <a:t>criteria</a:t>
            </a:r>
            <a:endParaRPr lang="ko-KR" altLang="en-US" sz="1400" dirty="0">
              <a:solidFill>
                <a:schemeClr val="bg1"/>
              </a:solidFill>
              <a:cs typeface="Arial" pitchFamily="34" charset="0"/>
            </a:endParaRPr>
          </a:p>
        </p:txBody>
      </p:sp>
      <p:sp>
        <p:nvSpPr>
          <p:cNvPr id="34" name="TextBox 33">
            <a:extLst>
              <a:ext uri="{FF2B5EF4-FFF2-40B4-BE49-F238E27FC236}">
                <a16:creationId xmlns:a16="http://schemas.microsoft.com/office/drawing/2014/main" id="{965863FD-7E89-4B79-9293-B64726E764CE}"/>
              </a:ext>
            </a:extLst>
          </p:cNvPr>
          <p:cNvSpPr txBox="1"/>
          <p:nvPr/>
        </p:nvSpPr>
        <p:spPr>
          <a:xfrm>
            <a:off x="7656711" y="3305332"/>
            <a:ext cx="3659800" cy="738664"/>
          </a:xfrm>
          <a:prstGeom prst="rect">
            <a:avLst/>
          </a:prstGeom>
          <a:noFill/>
        </p:spPr>
        <p:txBody>
          <a:bodyPr wrap="square" rtlCol="0">
            <a:spAutoFit/>
          </a:bodyPr>
          <a:lstStyle/>
          <a:p>
            <a:r>
              <a:rPr lang="en-US" sz="1400" dirty="0">
                <a:solidFill>
                  <a:schemeClr val="bg1"/>
                </a:solidFill>
              </a:rPr>
              <a:t>Individualized collection amount</a:t>
            </a:r>
            <a:r>
              <a:rPr lang="fr-FR" sz="1400" dirty="0">
                <a:solidFill>
                  <a:schemeClr val="bg1"/>
                </a:solidFill>
              </a:rPr>
              <a:t> ,</a:t>
            </a:r>
            <a:r>
              <a:rPr lang="en-US" sz="1400" dirty="0">
                <a:solidFill>
                  <a:schemeClr val="bg1"/>
                </a:solidFill>
              </a:rPr>
              <a:t>Evolution of customer‘s account: Account opening, Variation, PAMP, total titles, PMA…</a:t>
            </a:r>
            <a:endParaRPr lang="ko-KR" altLang="en-US" sz="1400" dirty="0">
              <a:solidFill>
                <a:schemeClr val="bg1"/>
              </a:solidFill>
              <a:cs typeface="Arial" pitchFamily="34" charset="0"/>
            </a:endParaRPr>
          </a:p>
        </p:txBody>
      </p:sp>
      <p:sp>
        <p:nvSpPr>
          <p:cNvPr id="17" name="Organigramme : Affichage 1">
            <a:extLst>
              <a:ext uri="{FF2B5EF4-FFF2-40B4-BE49-F238E27FC236}">
                <a16:creationId xmlns:a16="http://schemas.microsoft.com/office/drawing/2014/main" id="{ACD73BFB-9DBB-47F7-973C-EC69DC7A917C}"/>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6</a:t>
            </a:r>
          </a:p>
        </p:txBody>
      </p:sp>
    </p:spTree>
    <p:extLst>
      <p:ext uri="{BB962C8B-B14F-4D97-AF65-F5344CB8AC3E}">
        <p14:creationId xmlns:p14="http://schemas.microsoft.com/office/powerpoint/2010/main" val="2958767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arallelogram 28"/>
          <p:cNvSpPr/>
          <p:nvPr/>
        </p:nvSpPr>
        <p:spPr>
          <a:xfrm>
            <a:off x="9093606" y="866846"/>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0" name="Parallelogram 29"/>
          <p:cNvSpPr/>
          <p:nvPr/>
        </p:nvSpPr>
        <p:spPr>
          <a:xfrm>
            <a:off x="6220589" y="3071941"/>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sp>
        <p:nvSpPr>
          <p:cNvPr id="31" name="TextBox 30"/>
          <p:cNvSpPr txBox="1"/>
          <p:nvPr/>
        </p:nvSpPr>
        <p:spPr>
          <a:xfrm>
            <a:off x="417397" y="1728230"/>
            <a:ext cx="4643748" cy="2015936"/>
          </a:xfrm>
          <a:prstGeom prst="rect">
            <a:avLst/>
          </a:prstGeom>
          <a:noFill/>
        </p:spPr>
        <p:txBody>
          <a:bodyPr wrap="square" rtlCol="0">
            <a:spAutoFit/>
          </a:bodyPr>
          <a:lstStyle/>
          <a:p>
            <a:pPr>
              <a:lnSpc>
                <a:spcPts val="5000"/>
              </a:lnSpc>
            </a:pPr>
            <a:r>
              <a:rPr lang="en-US" altLang="ko-KR" sz="4800" b="1" dirty="0">
                <a:solidFill>
                  <a:schemeClr val="accent2">
                    <a:lumMod val="75000"/>
                  </a:schemeClr>
                </a:solidFill>
                <a:cs typeface="Arial" pitchFamily="34" charset="0"/>
              </a:rPr>
              <a:t>Data understanding</a:t>
            </a:r>
            <a:endParaRPr lang="ko-KR" altLang="en-US" sz="4800" b="1" dirty="0">
              <a:solidFill>
                <a:schemeClr val="accent2">
                  <a:lumMod val="75000"/>
                </a:schemeClr>
              </a:solidFill>
              <a:cs typeface="Arial" pitchFamily="34" charset="0"/>
            </a:endParaRPr>
          </a:p>
          <a:p>
            <a:pPr>
              <a:lnSpc>
                <a:spcPts val="5000"/>
              </a:lnSpc>
            </a:pPr>
            <a:r>
              <a:rPr lang="en-US" sz="4800" b="1" dirty="0">
                <a:solidFill>
                  <a:schemeClr val="accent2">
                    <a:lumMod val="75000"/>
                  </a:schemeClr>
                </a:solidFill>
                <a:latin typeface="Montserrat Bold" charset="0"/>
                <a:ea typeface="Montserrat Bold" charset="0"/>
                <a:cs typeface="Montserrat Bold" charset="0"/>
              </a:rPr>
              <a:t> </a:t>
            </a:r>
          </a:p>
        </p:txBody>
      </p:sp>
      <p:sp>
        <p:nvSpPr>
          <p:cNvPr id="45" name="Parallelogram 44"/>
          <p:cNvSpPr/>
          <p:nvPr/>
        </p:nvSpPr>
        <p:spPr>
          <a:xfrm>
            <a:off x="4957399" y="880500"/>
            <a:ext cx="2986615" cy="3366960"/>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Open Sans Regular" charset="0"/>
            </a:endParaRPr>
          </a:p>
        </p:txBody>
      </p:sp>
      <p:pic>
        <p:nvPicPr>
          <p:cNvPr id="6" name="Picture Placeholder 5"/>
          <p:cNvPicPr>
            <a:picLocks noGrp="1" noChangeAspect="1"/>
          </p:cNvPicPr>
          <p:nvPr>
            <p:ph type="pic" sz="quarter" idx="18"/>
          </p:nvPr>
        </p:nvPicPr>
        <p:blipFill>
          <a:blip r:embed="rId3">
            <a:extLst>
              <a:ext uri="{28A0092B-C50C-407E-A947-70E740481C1C}">
                <a14:useLocalDpi xmlns:a14="http://schemas.microsoft.com/office/drawing/2010/main" val="0"/>
              </a:ext>
            </a:extLst>
          </a:blip>
          <a:stretch>
            <a:fillRect/>
          </a:stretch>
        </p:blipFill>
        <p:spPr>
          <a:xfrm>
            <a:off x="6225515" y="3071941"/>
            <a:ext cx="2981689" cy="3353306"/>
          </a:xfrm>
        </p:spPr>
      </p:pic>
      <p:pic>
        <p:nvPicPr>
          <p:cNvPr id="7" name="Picture Placeholder 6"/>
          <p:cNvPicPr>
            <a:picLocks noGrp="1" noChangeAspect="1"/>
          </p:cNvPicPr>
          <p:nvPr>
            <p:ph type="pic" sz="quarter" idx="19"/>
          </p:nvPr>
        </p:nvPicPr>
        <p:blipFill>
          <a:blip r:embed="rId4">
            <a:extLst>
              <a:ext uri="{28A0092B-C50C-407E-A947-70E740481C1C}">
                <a14:useLocalDpi xmlns:a14="http://schemas.microsoft.com/office/drawing/2010/main" val="0"/>
              </a:ext>
            </a:extLst>
          </a:blip>
          <a:stretch>
            <a:fillRect/>
          </a:stretch>
        </p:blipFill>
        <p:spPr>
          <a:xfrm>
            <a:off x="9093606" y="880500"/>
            <a:ext cx="2981689" cy="3366959"/>
          </a:xfrm>
        </p:spPr>
      </p:pic>
      <p:pic>
        <p:nvPicPr>
          <p:cNvPr id="11" name="Picture Placeholder 10"/>
          <p:cNvPicPr>
            <a:picLocks noGrp="1" noChangeAspect="1"/>
          </p:cNvPicPr>
          <p:nvPr>
            <p:ph type="pic" sz="quarter" idx="17"/>
          </p:nvPr>
        </p:nvPicPr>
        <p:blipFill>
          <a:blip r:embed="rId5">
            <a:extLst>
              <a:ext uri="{28A0092B-C50C-407E-A947-70E740481C1C}">
                <a14:useLocalDpi xmlns:a14="http://schemas.microsoft.com/office/drawing/2010/main" val="0"/>
              </a:ext>
            </a:extLst>
          </a:blip>
          <a:stretch>
            <a:fillRect/>
          </a:stretch>
        </p:blipFill>
        <p:spPr>
          <a:xfrm>
            <a:off x="4952473" y="866846"/>
            <a:ext cx="2981689" cy="3353306"/>
          </a:xfrm>
        </p:spPr>
      </p:pic>
      <p:sp>
        <p:nvSpPr>
          <p:cNvPr id="9" name="Organigramme : Affichage 1">
            <a:extLst>
              <a:ext uri="{FF2B5EF4-FFF2-40B4-BE49-F238E27FC236}">
                <a16:creationId xmlns:a16="http://schemas.microsoft.com/office/drawing/2014/main" id="{20A9E0FC-CB0A-49AC-9662-380864AD13A8}"/>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7</a:t>
            </a:r>
          </a:p>
        </p:txBody>
      </p:sp>
    </p:spTree>
    <p:extLst>
      <p:ext uri="{BB962C8B-B14F-4D97-AF65-F5344CB8AC3E}">
        <p14:creationId xmlns:p14="http://schemas.microsoft.com/office/powerpoint/2010/main" val="3057003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266330" y="381739"/>
            <a:ext cx="7836024" cy="1374735"/>
          </a:xfrm>
          <a:prstGeom prst="rect">
            <a:avLst/>
          </a:prstGeom>
        </p:spPr>
        <p:txBody>
          <a:bodyPr wrap="square">
            <a:spAutoFit/>
          </a:bodyPr>
          <a:lstStyle/>
          <a:p>
            <a:pPr>
              <a:lnSpc>
                <a:spcPts val="5000"/>
              </a:lnSpc>
            </a:pPr>
            <a:r>
              <a:rPr lang="en-US" altLang="ko-KR" sz="4400" b="1" dirty="0">
                <a:cs typeface="Arial" pitchFamily="34" charset="0"/>
              </a:rPr>
              <a:t>Data understanding [1/3]</a:t>
            </a:r>
            <a:endParaRPr lang="ko-KR" altLang="en-US" sz="4400" b="1" dirty="0">
              <a:cs typeface="Arial" pitchFamily="34" charset="0"/>
            </a:endParaRPr>
          </a:p>
          <a:p>
            <a:pPr>
              <a:lnSpc>
                <a:spcPts val="5000"/>
              </a:lnSpc>
            </a:pPr>
            <a:r>
              <a:rPr lang="en-US" sz="4400" b="1" dirty="0">
                <a:latin typeface="Montserrat Bold" charset="0"/>
                <a:ea typeface="Montserrat Bold" charset="0"/>
                <a:cs typeface="Montserrat Bold" charset="0"/>
              </a:rPr>
              <a:t> </a:t>
            </a:r>
          </a:p>
        </p:txBody>
      </p:sp>
      <p:pic>
        <p:nvPicPr>
          <p:cNvPr id="46" name="Image 14">
            <a:extLst>
              <a:ext uri="{FF2B5EF4-FFF2-40B4-BE49-F238E27FC236}">
                <a16:creationId xmlns:a16="http://schemas.microsoft.com/office/drawing/2014/main" id="{2CF3DFAE-92F8-4797-BA0A-D9D76B7FDFEB}"/>
              </a:ext>
            </a:extLst>
          </p:cNvPr>
          <p:cNvPicPr>
            <a:picLocks noChangeAspect="1"/>
          </p:cNvPicPr>
          <p:nvPr/>
        </p:nvPicPr>
        <p:blipFill>
          <a:blip r:embed="rId2"/>
          <a:stretch>
            <a:fillRect/>
          </a:stretch>
        </p:blipFill>
        <p:spPr>
          <a:xfrm>
            <a:off x="-524237" y="1069106"/>
            <a:ext cx="6266719" cy="3377185"/>
          </a:xfrm>
          <a:prstGeom prst="rect">
            <a:avLst/>
          </a:prstGeom>
        </p:spPr>
      </p:pic>
      <p:pic>
        <p:nvPicPr>
          <p:cNvPr id="47" name="Image 2">
            <a:extLst>
              <a:ext uri="{FF2B5EF4-FFF2-40B4-BE49-F238E27FC236}">
                <a16:creationId xmlns:a16="http://schemas.microsoft.com/office/drawing/2014/main" id="{807B340D-EAC6-4F97-987B-C0FE9A81B62F}"/>
              </a:ext>
            </a:extLst>
          </p:cNvPr>
          <p:cNvPicPr>
            <a:picLocks noChangeAspect="1"/>
          </p:cNvPicPr>
          <p:nvPr/>
        </p:nvPicPr>
        <p:blipFill>
          <a:blip r:embed="rId3"/>
          <a:stretch>
            <a:fillRect/>
          </a:stretch>
        </p:blipFill>
        <p:spPr>
          <a:xfrm>
            <a:off x="5466820" y="1587203"/>
            <a:ext cx="7283336" cy="3454400"/>
          </a:xfrm>
          <a:prstGeom prst="rect">
            <a:avLst/>
          </a:prstGeom>
        </p:spPr>
      </p:pic>
      <p:pic>
        <p:nvPicPr>
          <p:cNvPr id="54" name="Image 2">
            <a:extLst>
              <a:ext uri="{FF2B5EF4-FFF2-40B4-BE49-F238E27FC236}">
                <a16:creationId xmlns:a16="http://schemas.microsoft.com/office/drawing/2014/main" id="{A25B87E1-0A74-49BA-A696-D2EF22140B5B}"/>
              </a:ext>
            </a:extLst>
          </p:cNvPr>
          <p:cNvPicPr>
            <a:picLocks noChangeAspect="1"/>
          </p:cNvPicPr>
          <p:nvPr/>
        </p:nvPicPr>
        <p:blipFill>
          <a:blip r:embed="rId4"/>
          <a:stretch>
            <a:fillRect/>
          </a:stretch>
        </p:blipFill>
        <p:spPr>
          <a:xfrm>
            <a:off x="624043" y="4425078"/>
            <a:ext cx="7561944" cy="2581189"/>
          </a:xfrm>
          <a:prstGeom prst="rect">
            <a:avLst/>
          </a:prstGeom>
        </p:spPr>
      </p:pic>
      <p:sp>
        <p:nvSpPr>
          <p:cNvPr id="6" name="Organigramme : Affichage 1">
            <a:extLst>
              <a:ext uri="{FF2B5EF4-FFF2-40B4-BE49-F238E27FC236}">
                <a16:creationId xmlns:a16="http://schemas.microsoft.com/office/drawing/2014/main" id="{1A464A77-D5D4-4987-B463-1E5EA9A68283}"/>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8</a:t>
            </a:r>
          </a:p>
        </p:txBody>
      </p:sp>
    </p:spTree>
    <p:extLst>
      <p:ext uri="{BB962C8B-B14F-4D97-AF65-F5344CB8AC3E}">
        <p14:creationId xmlns:p14="http://schemas.microsoft.com/office/powerpoint/2010/main" val="2300285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82814C-61C3-48A1-925A-E594FF6D9973}"/>
              </a:ext>
            </a:extLst>
          </p:cNvPr>
          <p:cNvSpPr/>
          <p:nvPr/>
        </p:nvSpPr>
        <p:spPr>
          <a:xfrm>
            <a:off x="266330" y="381739"/>
            <a:ext cx="7836024" cy="1374735"/>
          </a:xfrm>
          <a:prstGeom prst="rect">
            <a:avLst/>
          </a:prstGeom>
        </p:spPr>
        <p:txBody>
          <a:bodyPr wrap="square">
            <a:spAutoFit/>
          </a:bodyPr>
          <a:lstStyle/>
          <a:p>
            <a:pPr>
              <a:lnSpc>
                <a:spcPts val="5000"/>
              </a:lnSpc>
            </a:pPr>
            <a:r>
              <a:rPr lang="en-US" altLang="ko-KR" sz="4400" b="1" dirty="0">
                <a:cs typeface="Arial" pitchFamily="34" charset="0"/>
              </a:rPr>
              <a:t>Data understanding [2/3]</a:t>
            </a:r>
            <a:endParaRPr lang="ko-KR" altLang="en-US" sz="4400" b="1" dirty="0">
              <a:cs typeface="Arial" pitchFamily="34" charset="0"/>
            </a:endParaRPr>
          </a:p>
          <a:p>
            <a:pPr>
              <a:lnSpc>
                <a:spcPts val="5000"/>
              </a:lnSpc>
            </a:pPr>
            <a:r>
              <a:rPr lang="en-US" sz="4400" b="1" dirty="0">
                <a:latin typeface="Montserrat Bold" charset="0"/>
                <a:ea typeface="Montserrat Bold" charset="0"/>
                <a:cs typeface="Montserrat Bold" charset="0"/>
              </a:rPr>
              <a:t> </a:t>
            </a:r>
          </a:p>
        </p:txBody>
      </p:sp>
      <p:pic>
        <p:nvPicPr>
          <p:cNvPr id="3" name="Image 2">
            <a:extLst>
              <a:ext uri="{FF2B5EF4-FFF2-40B4-BE49-F238E27FC236}">
                <a16:creationId xmlns:a16="http://schemas.microsoft.com/office/drawing/2014/main" id="{93085119-81D6-4667-BEC1-54B5231A371C}"/>
              </a:ext>
            </a:extLst>
          </p:cNvPr>
          <p:cNvPicPr>
            <a:picLocks noChangeAspect="1"/>
          </p:cNvPicPr>
          <p:nvPr/>
        </p:nvPicPr>
        <p:blipFill>
          <a:blip r:embed="rId2"/>
          <a:stretch>
            <a:fillRect/>
          </a:stretch>
        </p:blipFill>
        <p:spPr>
          <a:xfrm>
            <a:off x="1208493" y="1426891"/>
            <a:ext cx="10005831" cy="5049370"/>
          </a:xfrm>
          <a:prstGeom prst="rect">
            <a:avLst/>
          </a:prstGeom>
        </p:spPr>
      </p:pic>
      <p:sp>
        <p:nvSpPr>
          <p:cNvPr id="4" name="Organigramme : Affichage 1">
            <a:extLst>
              <a:ext uri="{FF2B5EF4-FFF2-40B4-BE49-F238E27FC236}">
                <a16:creationId xmlns:a16="http://schemas.microsoft.com/office/drawing/2014/main" id="{E171443E-D662-480F-B42E-6C10F256D07A}"/>
              </a:ext>
            </a:extLst>
          </p:cNvPr>
          <p:cNvSpPr/>
          <p:nvPr/>
        </p:nvSpPr>
        <p:spPr>
          <a:xfrm>
            <a:off x="11544353" y="6217674"/>
            <a:ext cx="530942" cy="442452"/>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t>9</a:t>
            </a:r>
          </a:p>
        </p:txBody>
      </p:sp>
    </p:spTree>
    <p:extLst>
      <p:ext uri="{BB962C8B-B14F-4D97-AF65-F5344CB8AC3E}">
        <p14:creationId xmlns:p14="http://schemas.microsoft.com/office/powerpoint/2010/main" val="498571722"/>
      </p:ext>
    </p:extLst>
  </p:cSld>
  <p:clrMapOvr>
    <a:masterClrMapping/>
  </p:clrMapOvr>
</p:sld>
</file>

<file path=ppt/theme/theme1.xml><?xml version="1.0" encoding="utf-8"?>
<a:theme xmlns:a="http://schemas.openxmlformats.org/drawingml/2006/main" name="Cover and End Slide Master">
  <a:themeElements>
    <a:clrScheme name="ALLPPT COLOR - 104">
      <a:dk1>
        <a:sysClr val="windowText" lastClr="000000"/>
      </a:dk1>
      <a:lt1>
        <a:sysClr val="window" lastClr="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 COLOR - 104">
      <a:dk1>
        <a:sysClr val="windowText" lastClr="000000"/>
      </a:dk1>
      <a:lt1>
        <a:sysClr val="window" lastClr="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
      <a:dk1>
        <a:sysClr val="windowText" lastClr="000000"/>
      </a:dk1>
      <a:lt1>
        <a:sysClr val="window" lastClr="FFFFFF"/>
      </a:lt1>
      <a:dk2>
        <a:srgbClr val="44546A"/>
      </a:dk2>
      <a:lt2>
        <a:srgbClr val="E7E6E6"/>
      </a:lt2>
      <a:accent1>
        <a:srgbClr val="8AC7D3"/>
      </a:accent1>
      <a:accent2>
        <a:srgbClr val="307689"/>
      </a:accent2>
      <a:accent3>
        <a:srgbClr val="F7C76A"/>
      </a:accent3>
      <a:accent4>
        <a:srgbClr val="F47758"/>
      </a:accent4>
      <a:accent5>
        <a:srgbClr val="C1C3C4"/>
      </a:accent5>
      <a:accent6>
        <a:srgbClr val="506272"/>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4775</TotalTime>
  <Words>917</Words>
  <Application>Microsoft Office PowerPoint</Application>
  <PresentationFormat>Widescreen</PresentationFormat>
  <Paragraphs>124</Paragraphs>
  <Slides>35</Slides>
  <Notes>7</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35</vt:i4>
      </vt:variant>
    </vt:vector>
  </HeadingPairs>
  <TitlesOfParts>
    <vt:vector size="46" baseType="lpstr">
      <vt:lpstr>Aharoni</vt:lpstr>
      <vt:lpstr>Arial</vt:lpstr>
      <vt:lpstr>Arial Rounded MT Bold</vt:lpstr>
      <vt:lpstr>Calibri</vt:lpstr>
      <vt:lpstr>Courier New</vt:lpstr>
      <vt:lpstr>Montserrat Bold</vt:lpstr>
      <vt:lpstr>Open Sans Light</vt:lpstr>
      <vt:lpstr>Open Sans Regular</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Iheb Bousnina</cp:lastModifiedBy>
  <cp:revision>148</cp:revision>
  <dcterms:created xsi:type="dcterms:W3CDTF">2019-01-14T06:35:35Z</dcterms:created>
  <dcterms:modified xsi:type="dcterms:W3CDTF">2020-01-15T16:15:04Z</dcterms:modified>
</cp:coreProperties>
</file>

<file path=docProps/thumbnail.jpeg>
</file>